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5" r:id="rId8"/>
    <p:sldId id="262" r:id="rId9"/>
    <p:sldId id="263" r:id="rId10"/>
    <p:sldId id="264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2" autoAdjust="0"/>
    <p:restoredTop sz="94691" autoAdjust="0"/>
  </p:normalViewPr>
  <p:slideViewPr>
    <p:cSldViewPr>
      <p:cViewPr varScale="1">
        <p:scale>
          <a:sx n="69" d="100"/>
          <a:sy n="69" d="100"/>
        </p:scale>
        <p:origin x="1416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10.09.2024</a:t>
            </a:fld>
            <a:endParaRPr lang="ru-RU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10.09.2024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10.09.2024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10.09.2024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10.09.2024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96728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10.09.2024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10.09.2024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10.09.2024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10.09.2024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10.09.2024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10.09.2024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B4C71EC6-210F-42DE-9C53-41977AD35B3D}" type="datetimeFigureOut">
              <a:rPr lang="ru-RU" smtClean="0"/>
              <a:t>10.09.2024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165" y="6356350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Oval 6"/>
          <p:cNvSpPr/>
          <p:nvPr/>
        </p:nvSpPr>
        <p:spPr>
          <a:xfrm>
            <a:off x="8457760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19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979712" y="1365637"/>
            <a:ext cx="6647309" cy="360040"/>
          </a:xfrm>
        </p:spPr>
        <p:txBody>
          <a:bodyPr/>
          <a:lstStyle/>
          <a:p>
            <a:r>
              <a:rPr lang="ru-RU" sz="1800" b="1" dirty="0"/>
              <a:t>Муниципальное автономное дошкольное образовательное учреждение «Кондратовский детский сад «Акварельки</a:t>
            </a:r>
            <a:r>
              <a:rPr lang="ru-RU" sz="1800" b="1" dirty="0" smtClean="0"/>
              <a:t>»</a:t>
            </a:r>
            <a:br>
              <a:rPr lang="ru-RU" sz="1800" b="1" dirty="0" smtClean="0"/>
            </a:br>
            <a:r>
              <a:rPr lang="ru-RU" sz="1800" b="1" dirty="0"/>
              <a:t/>
            </a:r>
            <a:br>
              <a:rPr lang="ru-RU" sz="1800" b="1" dirty="0"/>
            </a:br>
            <a:r>
              <a:rPr lang="ru-RU" sz="1800" b="1" dirty="0" smtClean="0"/>
              <a:t/>
            </a:r>
            <a:br>
              <a:rPr lang="ru-RU" sz="1800" b="1" dirty="0" smtClean="0"/>
            </a:br>
            <a:r>
              <a:rPr lang="ru-RU" sz="1800" b="1" dirty="0" smtClean="0"/>
              <a:t> ОСНОВНАЯ   ОБРАЗОВАТЕЛЬНАЯ   ПРОГРАММА</a:t>
            </a:r>
            <a:endParaRPr lang="ru-RU" sz="1800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67544" y="2204864"/>
            <a:ext cx="8352928" cy="3967336"/>
          </a:xfrm>
        </p:spPr>
        <p:txBody>
          <a:bodyPr>
            <a:normAutofit/>
          </a:bodyPr>
          <a:lstStyle/>
          <a:p>
            <a:r>
              <a:rPr lang="ru-RU" dirty="0">
                <a:solidFill>
                  <a:schemeClr val="tx1"/>
                </a:solidFill>
              </a:rPr>
              <a:t>Муниципальное автономное дошкольное образовательное учреждение «Кондратовский детский сад «Акварельки» </a:t>
            </a:r>
            <a:r>
              <a:rPr lang="ru-RU" dirty="0" smtClean="0">
                <a:solidFill>
                  <a:schemeClr val="tx1"/>
                </a:solidFill>
              </a:rPr>
              <a:t>является </a:t>
            </a:r>
            <a:r>
              <a:rPr lang="ru-RU" dirty="0">
                <a:solidFill>
                  <a:schemeClr val="tx1"/>
                </a:solidFill>
              </a:rPr>
              <a:t>муниципальным образовательным учреждением, реализующим программы дошкольного образования и осуществляющей свою деятельность на основании бессрочной Лицензии № 6410 от 30 мая 2019 года. Является муниципальным, гражданским, светским, некоммерческим образовательным учреждением.</a:t>
            </a:r>
          </a:p>
          <a:p>
            <a:endParaRPr lang="ru-RU" dirty="0">
              <a:solidFill>
                <a:schemeClr val="tx1"/>
              </a:solidFill>
            </a:endParaRPr>
          </a:p>
        </p:txBody>
      </p:sp>
      <p:pic>
        <p:nvPicPr>
          <p:cNvPr id="4" name="Рисунок 3" descr="D:\АКВАРЕЛЬКИ\оформление слайдов\02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234930"/>
            <a:ext cx="1728192" cy="175391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85340556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24744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ru-RU" sz="2800" b="1" dirty="0"/>
              <a:t>О</a:t>
            </a:r>
            <a:r>
              <a:rPr lang="ru-RU" sz="2800" b="1" dirty="0" smtClean="0"/>
              <a:t>рганизация </a:t>
            </a:r>
            <a:r>
              <a:rPr lang="ru-RU" sz="2800" b="1" dirty="0"/>
              <a:t>развивающей предметно-пространственной среды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1124744"/>
            <a:ext cx="8928992" cy="5733256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2000" dirty="0">
                <a:solidFill>
                  <a:schemeClr val="tx1"/>
                </a:solidFill>
              </a:rPr>
              <a:t>Развивающая предметно-пространственная среда Учреждения обеспечивает максимальную реализацию образовательного потенциала пространства и территории, прилегающей к </a:t>
            </a:r>
            <a:r>
              <a:rPr lang="ru-RU" sz="2000" dirty="0" smtClean="0">
                <a:solidFill>
                  <a:schemeClr val="tx1"/>
                </a:solidFill>
              </a:rPr>
              <a:t>Учреждению</a:t>
            </a:r>
            <a:r>
              <a:rPr lang="ru-RU" sz="2000" dirty="0">
                <a:solidFill>
                  <a:schemeClr val="tx1"/>
                </a:solidFill>
              </a:rPr>
              <a:t>. </a:t>
            </a:r>
            <a:endParaRPr lang="ru-RU" sz="2000" dirty="0" smtClean="0">
              <a:solidFill>
                <a:schemeClr val="tx1"/>
              </a:solidFill>
            </a:endParaRPr>
          </a:p>
          <a:p>
            <a:pPr marL="0" indent="0" algn="ctr">
              <a:buNone/>
            </a:pPr>
            <a:r>
              <a:rPr lang="ru-RU" sz="2000" b="1" dirty="0" smtClean="0">
                <a:solidFill>
                  <a:schemeClr val="tx1"/>
                </a:solidFill>
              </a:rPr>
              <a:t>Центры детской активности:</a:t>
            </a:r>
          </a:p>
          <a:p>
            <a:pPr marL="0" indent="0" algn="ctr">
              <a:buNone/>
            </a:pPr>
            <a:r>
              <a:rPr lang="ru-RU" sz="2000" dirty="0" smtClean="0">
                <a:solidFill>
                  <a:schemeClr val="tx1"/>
                </a:solidFill>
              </a:rPr>
              <a:t>Центр познания</a:t>
            </a:r>
          </a:p>
          <a:p>
            <a:pPr marL="0" indent="0" algn="ctr">
              <a:buNone/>
            </a:pPr>
            <a:r>
              <a:rPr lang="ru-RU" sz="2000" dirty="0" smtClean="0">
                <a:solidFill>
                  <a:schemeClr val="tx1"/>
                </a:solidFill>
              </a:rPr>
              <a:t>Центр </a:t>
            </a:r>
            <a:r>
              <a:rPr lang="ru-RU" sz="2000" dirty="0">
                <a:solidFill>
                  <a:schemeClr val="tx1"/>
                </a:solidFill>
              </a:rPr>
              <a:t>логики и </a:t>
            </a:r>
            <a:r>
              <a:rPr lang="ru-RU" sz="2000" dirty="0" smtClean="0">
                <a:solidFill>
                  <a:schemeClr val="tx1"/>
                </a:solidFill>
              </a:rPr>
              <a:t>математики</a:t>
            </a:r>
          </a:p>
          <a:p>
            <a:pPr marL="0" indent="0" algn="ctr">
              <a:buNone/>
            </a:pPr>
            <a:r>
              <a:rPr lang="ru-RU" sz="2000" dirty="0" smtClean="0">
                <a:solidFill>
                  <a:schemeClr val="tx1"/>
                </a:solidFill>
              </a:rPr>
              <a:t>Центр безопасности</a:t>
            </a:r>
          </a:p>
          <a:p>
            <a:pPr marL="0" indent="0" algn="ctr">
              <a:buNone/>
            </a:pPr>
            <a:r>
              <a:rPr lang="ru-RU" sz="2000" dirty="0" smtClean="0">
                <a:solidFill>
                  <a:schemeClr val="tx1"/>
                </a:solidFill>
              </a:rPr>
              <a:t>Центр </a:t>
            </a:r>
            <a:r>
              <a:rPr lang="ru-RU" sz="2000" dirty="0">
                <a:solidFill>
                  <a:schemeClr val="tx1"/>
                </a:solidFill>
              </a:rPr>
              <a:t>театра и </a:t>
            </a:r>
            <a:r>
              <a:rPr lang="ru-RU" sz="2000" dirty="0" smtClean="0">
                <a:solidFill>
                  <a:schemeClr val="tx1"/>
                </a:solidFill>
              </a:rPr>
              <a:t>музыки</a:t>
            </a:r>
          </a:p>
          <a:p>
            <a:pPr marL="0" indent="0" algn="ctr">
              <a:buNone/>
            </a:pPr>
            <a:r>
              <a:rPr lang="ru-RU" sz="2000" dirty="0" smtClean="0">
                <a:solidFill>
                  <a:schemeClr val="tx1"/>
                </a:solidFill>
              </a:rPr>
              <a:t>Центр краеведения </a:t>
            </a:r>
            <a:r>
              <a:rPr lang="ru-RU" sz="2000" dirty="0">
                <a:solidFill>
                  <a:schemeClr val="tx1"/>
                </a:solidFill>
              </a:rPr>
              <a:t>и </a:t>
            </a:r>
            <a:r>
              <a:rPr lang="ru-RU" sz="2000" dirty="0" smtClean="0">
                <a:solidFill>
                  <a:schemeClr val="tx1"/>
                </a:solidFill>
              </a:rPr>
              <a:t>патриотизма</a:t>
            </a:r>
          </a:p>
          <a:p>
            <a:pPr marL="0" indent="0" algn="ctr">
              <a:buNone/>
            </a:pPr>
            <a:r>
              <a:rPr lang="ru-RU" sz="2000" dirty="0">
                <a:solidFill>
                  <a:schemeClr val="tx1"/>
                </a:solidFill>
              </a:rPr>
              <a:t>Центр </a:t>
            </a:r>
            <a:r>
              <a:rPr lang="ru-RU" sz="2000" dirty="0" smtClean="0">
                <a:solidFill>
                  <a:schemeClr val="tx1"/>
                </a:solidFill>
              </a:rPr>
              <a:t>экспериментирования</a:t>
            </a:r>
          </a:p>
          <a:p>
            <a:pPr marL="0" indent="0" algn="ctr">
              <a:buNone/>
            </a:pPr>
            <a:r>
              <a:rPr lang="ru-RU" sz="2000" dirty="0">
                <a:solidFill>
                  <a:schemeClr val="tx1"/>
                </a:solidFill>
              </a:rPr>
              <a:t>Центр двигательной </a:t>
            </a:r>
            <a:r>
              <a:rPr lang="ru-RU" sz="2000" dirty="0" smtClean="0">
                <a:solidFill>
                  <a:schemeClr val="tx1"/>
                </a:solidFill>
              </a:rPr>
              <a:t>активности</a:t>
            </a:r>
          </a:p>
          <a:p>
            <a:pPr marL="0" indent="0" algn="ctr">
              <a:buNone/>
            </a:pPr>
            <a:r>
              <a:rPr lang="ru-RU" sz="2000" dirty="0">
                <a:solidFill>
                  <a:schemeClr val="tx1"/>
                </a:solidFill>
              </a:rPr>
              <a:t>Центр </a:t>
            </a:r>
            <a:r>
              <a:rPr lang="ru-RU" sz="2000" dirty="0" smtClean="0">
                <a:solidFill>
                  <a:schemeClr val="tx1"/>
                </a:solidFill>
              </a:rPr>
              <a:t>конструирования</a:t>
            </a:r>
          </a:p>
          <a:p>
            <a:pPr marL="0" indent="0" algn="ctr">
              <a:buNone/>
            </a:pPr>
            <a:r>
              <a:rPr lang="ru-RU" sz="2000" dirty="0">
                <a:solidFill>
                  <a:schemeClr val="tx1"/>
                </a:solidFill>
              </a:rPr>
              <a:t>Книжный </a:t>
            </a:r>
            <a:r>
              <a:rPr lang="ru-RU" sz="2000" dirty="0" smtClean="0">
                <a:solidFill>
                  <a:schemeClr val="tx1"/>
                </a:solidFill>
              </a:rPr>
              <a:t>уголок</a:t>
            </a:r>
          </a:p>
          <a:p>
            <a:pPr marL="0" indent="0" algn="ctr">
              <a:buNone/>
            </a:pPr>
            <a:r>
              <a:rPr lang="ru-RU" sz="2000" dirty="0">
                <a:solidFill>
                  <a:schemeClr val="tx1"/>
                </a:solidFill>
              </a:rPr>
              <a:t>Центр </a:t>
            </a:r>
            <a:r>
              <a:rPr lang="ru-RU" sz="2000" dirty="0" smtClean="0">
                <a:solidFill>
                  <a:schemeClr val="tx1"/>
                </a:solidFill>
              </a:rPr>
              <a:t>творчества</a:t>
            </a:r>
          </a:p>
          <a:p>
            <a:pPr marL="0" indent="0" algn="ctr">
              <a:buNone/>
            </a:pPr>
            <a:r>
              <a:rPr lang="ru-RU" sz="2000" dirty="0">
                <a:solidFill>
                  <a:schemeClr val="tx1"/>
                </a:solidFill>
              </a:rPr>
              <a:t>Центр игры</a:t>
            </a:r>
          </a:p>
          <a:p>
            <a:pPr marL="0" indent="0" algn="ctr">
              <a:buNone/>
            </a:pPr>
            <a:endParaRPr lang="ru-RU" sz="2000" dirty="0" smtClean="0">
              <a:solidFill>
                <a:schemeClr val="tx1"/>
              </a:solidFill>
            </a:endParaRPr>
          </a:p>
          <a:p>
            <a:pPr marL="0" indent="0" algn="ctr">
              <a:buNone/>
            </a:pPr>
            <a:endParaRPr lang="ru-RU" sz="2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86871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1267544"/>
          </a:xfrm>
        </p:spPr>
        <p:txBody>
          <a:bodyPr/>
          <a:lstStyle/>
          <a:p>
            <a:r>
              <a:rPr lang="ru-RU" sz="2400" b="1" dirty="0"/>
              <a:t>Цели и задачи реализации Программы</a:t>
            </a:r>
            <a:r>
              <a:rPr lang="ru-RU" sz="2400" dirty="0"/>
              <a:t/>
            </a:r>
            <a:br>
              <a:rPr lang="ru-RU" sz="2400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836712"/>
            <a:ext cx="8784976" cy="5760640"/>
          </a:xfrm>
        </p:spPr>
        <p:txBody>
          <a:bodyPr>
            <a:normAutofit fontScale="47500" lnSpcReduction="20000"/>
          </a:bodyPr>
          <a:lstStyle/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sz="2500" dirty="0">
                <a:solidFill>
                  <a:schemeClr val="tx1"/>
                </a:solidFill>
              </a:rPr>
              <a:t>Цель: Разностороннее развитие ребенка в период дошкольного детства с учетом возрастных и индивидуальных особенностей на основе духовно-нравственных ценностей российского народа, исторических и национально-культурных традиций.</a:t>
            </a:r>
          </a:p>
          <a:p>
            <a:pPr marL="0" indent="0">
              <a:buNone/>
            </a:pPr>
            <a:endParaRPr lang="ru-RU" sz="2500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ru-RU" sz="2500" dirty="0">
                <a:solidFill>
                  <a:schemeClr val="tx1"/>
                </a:solidFill>
              </a:rPr>
              <a:t>Цель достигается через решение следующих задач:</a:t>
            </a:r>
          </a:p>
          <a:p>
            <a:pPr marL="0" indent="0">
              <a:buNone/>
            </a:pPr>
            <a:r>
              <a:rPr lang="ru-RU" sz="2500" dirty="0">
                <a:solidFill>
                  <a:schemeClr val="tx1"/>
                </a:solidFill>
              </a:rPr>
              <a:t>-обеспечение единых для Российской Федерации содержания ДО и планируемых результатов освоения Программы;</a:t>
            </a:r>
          </a:p>
          <a:p>
            <a:pPr marL="0" indent="0">
              <a:buNone/>
            </a:pPr>
            <a:r>
              <a:rPr lang="ru-RU" sz="2500" dirty="0">
                <a:solidFill>
                  <a:schemeClr val="tx1"/>
                </a:solidFill>
              </a:rPr>
              <a:t>-приобщение детей (в соответствии с возрастными особенностями) к базовым ценностям российского народа - жизнь, достоинство, права и свободы человека, патриотизм, гражданственность, высокие нравственные идеалы, крепкая семья, созидательный труд, приоритет духовного над материальным, гуманизм, милосердие, справедливость, коллективизм, взаимопомощь и взаимоуважение, историческая память и преемственность поколений, единство народов России; </a:t>
            </a:r>
          </a:p>
          <a:p>
            <a:pPr marL="0" indent="0">
              <a:buNone/>
            </a:pPr>
            <a:r>
              <a:rPr lang="ru-RU" sz="2500" dirty="0">
                <a:solidFill>
                  <a:schemeClr val="tx1"/>
                </a:solidFill>
              </a:rPr>
              <a:t>-создание условий для формирования ценностного отношения к окружающему миру, становления опыта действий и поступков на основе осмысления ценностей;</a:t>
            </a:r>
          </a:p>
          <a:p>
            <a:pPr marL="0" indent="0">
              <a:buNone/>
            </a:pPr>
            <a:r>
              <a:rPr lang="ru-RU" sz="2500" dirty="0">
                <a:solidFill>
                  <a:schemeClr val="tx1"/>
                </a:solidFill>
              </a:rPr>
              <a:t>-построение (структурирование) содержания образовательной деятельности на основе учёта возрастных и индивидуальных особенностей развития;</a:t>
            </a:r>
          </a:p>
          <a:p>
            <a:pPr marL="0" indent="0">
              <a:buNone/>
            </a:pPr>
            <a:r>
              <a:rPr lang="ru-RU" sz="2500" dirty="0">
                <a:solidFill>
                  <a:schemeClr val="tx1"/>
                </a:solidFill>
              </a:rPr>
              <a:t>-создание условий для равного доступа к образованию для всех детей дошкольного возраста с учётом разнообразия образовательных потребностей и индивидуальных возможностей;</a:t>
            </a:r>
          </a:p>
          <a:p>
            <a:pPr marL="0" indent="0">
              <a:buNone/>
            </a:pPr>
            <a:r>
              <a:rPr lang="ru-RU" sz="2500" dirty="0">
                <a:solidFill>
                  <a:schemeClr val="tx1"/>
                </a:solidFill>
              </a:rPr>
              <a:t>-охрана и укрепление физического и психического здоровья детей, в том числе их эмоционального благополучия; </a:t>
            </a:r>
          </a:p>
          <a:p>
            <a:pPr marL="0" indent="0">
              <a:buNone/>
            </a:pPr>
            <a:r>
              <a:rPr lang="ru-RU" sz="2500" dirty="0">
                <a:solidFill>
                  <a:schemeClr val="tx1"/>
                </a:solidFill>
              </a:rPr>
              <a:t>-обеспечение развития физических, личностных, нравственных качеств и основ патриотизма, интеллектуальных и художественно-творческих способностей ребёнка, его инициативности, самостоятельности и ответственности;</a:t>
            </a:r>
          </a:p>
          <a:p>
            <a:pPr marL="0" indent="0">
              <a:buNone/>
            </a:pPr>
            <a:r>
              <a:rPr lang="ru-RU" sz="2500" dirty="0">
                <a:solidFill>
                  <a:schemeClr val="tx1"/>
                </a:solidFill>
              </a:rPr>
              <a:t>-обеспечение психолого-педагогической поддержки семьи и повышение компетентности родителей (законных представителей) в вопросах воспитания, обучения и развития, охраны и укрепления здоровья детей, обеспечения их безопасности;</a:t>
            </a:r>
          </a:p>
          <a:p>
            <a:pPr marL="0" indent="0">
              <a:buNone/>
            </a:pPr>
            <a:r>
              <a:rPr lang="ru-RU" sz="2500" dirty="0">
                <a:solidFill>
                  <a:schemeClr val="tx1"/>
                </a:solidFill>
              </a:rPr>
              <a:t>-достижение детьми на этапе завершения ДО уровня развития, необходимого и достаточного для успешного освоения ими образовательных программ начального общего образования;</a:t>
            </a:r>
          </a:p>
          <a:p>
            <a:pPr marL="0" indent="0">
              <a:buNone/>
            </a:pPr>
            <a:r>
              <a:rPr lang="ru-RU" sz="2500" dirty="0">
                <a:solidFill>
                  <a:schemeClr val="tx1"/>
                </a:solidFill>
              </a:rPr>
              <a:t>-формирование у дошкольников целостной картины мира на основе представлений о социальной действительности родного города, края;</a:t>
            </a:r>
          </a:p>
          <a:p>
            <a:pPr marL="0" indent="0">
              <a:buNone/>
            </a:pPr>
            <a:r>
              <a:rPr lang="ru-RU" sz="2500" dirty="0">
                <a:solidFill>
                  <a:schemeClr val="tx1"/>
                </a:solidFill>
              </a:rPr>
              <a:t>- воспитание патриотических чувств, любви к родному краю, Родине, гордости за ее достижения, уверенности в том, что Пермский край многонациональный край с героическим прошлым, успешным настоящим и счастливым будущим. </a:t>
            </a:r>
          </a:p>
          <a:p>
            <a:endParaRPr lang="ru-RU" sz="2500" dirty="0"/>
          </a:p>
        </p:txBody>
      </p:sp>
    </p:spTree>
    <p:extLst>
      <p:ext uri="{BB962C8B-B14F-4D97-AF65-F5344CB8AC3E}">
        <p14:creationId xmlns:p14="http://schemas.microsoft.com/office/powerpoint/2010/main" val="35483027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260648"/>
            <a:ext cx="8784976" cy="763488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ru-RU" sz="2800" b="1" dirty="0" smtClean="0"/>
              <a:t>Планируемые </a:t>
            </a:r>
            <a:r>
              <a:rPr lang="ru-RU" sz="2800" b="1" dirty="0"/>
              <a:t>результаты освоения Программы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124744"/>
            <a:ext cx="8784976" cy="5616624"/>
          </a:xfrm>
        </p:spPr>
        <p:txBody>
          <a:bodyPr>
            <a:normAutofit fontScale="47500" lnSpcReduction="20000"/>
          </a:bodyPr>
          <a:lstStyle/>
          <a:p>
            <a:pPr marL="0" indent="0" algn="just">
              <a:buNone/>
            </a:pPr>
            <a:r>
              <a:rPr lang="ru-RU" dirty="0" smtClean="0"/>
              <a:t> </a:t>
            </a:r>
            <a:r>
              <a:rPr lang="ru-RU" sz="2500" dirty="0" smtClean="0"/>
              <a:t>1. </a:t>
            </a:r>
            <a:r>
              <a:rPr lang="ru-RU" sz="2500" dirty="0" smtClean="0">
                <a:solidFill>
                  <a:schemeClr val="tx1"/>
                </a:solidFill>
              </a:rPr>
              <a:t>Ребенок </a:t>
            </a:r>
            <a:r>
              <a:rPr lang="ru-RU" sz="2500" dirty="0">
                <a:solidFill>
                  <a:schemeClr val="tx1"/>
                </a:solidFill>
              </a:rPr>
              <a:t>овладевает основными культурными способами деятельности, проявляет инициативу и самостоятельность в разных видах деятельности – игре, общении, познавательно исследовательской деятельности, конструировании и др.; способен выбирать себе род занятий, участников по совместной деятельности;</a:t>
            </a:r>
          </a:p>
          <a:p>
            <a:pPr marL="0" indent="0" algn="just">
              <a:buNone/>
            </a:pPr>
            <a:r>
              <a:rPr lang="ru-RU" sz="2500" dirty="0" smtClean="0">
                <a:solidFill>
                  <a:schemeClr val="tx1"/>
                </a:solidFill>
              </a:rPr>
              <a:t>2. Ребенок </a:t>
            </a:r>
            <a:r>
              <a:rPr lang="ru-RU" sz="2500" dirty="0">
                <a:solidFill>
                  <a:schemeClr val="tx1"/>
                </a:solidFill>
              </a:rPr>
              <a:t>овладевает установкой положительного отношения к миру/, к разным видам труда, другим людям и самому себе, овладевает чувством собственного достоинства; активно взаимодействует со сверстниками и взрослыми, участвует в совместных играх. Способен договариваться, учитывать интересы и чувства других, сопереживать неудачам и радоваться успехам других, адекватно проявляет свои чувства, в том числе чувство веры в себя, старается разрешить конфликты;</a:t>
            </a:r>
          </a:p>
          <a:p>
            <a:pPr marL="0" indent="0" algn="just">
              <a:buNone/>
            </a:pPr>
            <a:r>
              <a:rPr lang="ru-RU" sz="2500" dirty="0">
                <a:solidFill>
                  <a:schemeClr val="tx1"/>
                </a:solidFill>
              </a:rPr>
              <a:t>3 Ребенок обладает развитым воображением, которое реализуется в разных видах деятельности, и прежде всего в игре; ребенок владеет разными формами и видами игры, различает условную и реальную ситуации, умеет подчиняться разным правилам и социальным нормам;</a:t>
            </a:r>
          </a:p>
          <a:p>
            <a:pPr marL="0" indent="0" algn="just">
              <a:buNone/>
            </a:pPr>
            <a:r>
              <a:rPr lang="ru-RU" sz="2500" dirty="0">
                <a:solidFill>
                  <a:schemeClr val="tx1"/>
                </a:solidFill>
              </a:rPr>
              <a:t>4 Ребенок достаточно хорошо владеет устной речью, может выражать свои мысли и желания, может использовать речь для выражения своих мыслей и желаний, построения речевого высказывания в ситуации общения, может выделять звуки в словах, у ребенка складываются </a:t>
            </a:r>
            <a:r>
              <a:rPr lang="ru-RU" sz="2500" dirty="0" smtClean="0">
                <a:solidFill>
                  <a:schemeClr val="tx1"/>
                </a:solidFill>
              </a:rPr>
              <a:t>предпосылки </a:t>
            </a:r>
            <a:r>
              <a:rPr lang="ru-RU" sz="2500" dirty="0">
                <a:solidFill>
                  <a:schemeClr val="tx1"/>
                </a:solidFill>
              </a:rPr>
              <a:t>грамотности;</a:t>
            </a:r>
          </a:p>
          <a:p>
            <a:pPr marL="0" indent="0" algn="just">
              <a:buNone/>
            </a:pPr>
            <a:r>
              <a:rPr lang="ru-RU" sz="2500" dirty="0">
                <a:solidFill>
                  <a:schemeClr val="tx1"/>
                </a:solidFill>
              </a:rPr>
              <a:t>5 У ребенка развита крупная и мелкая моторика; он подвижен, вынослив, владеет основными движениями, может контролировать свои движения и управлять ими;</a:t>
            </a:r>
          </a:p>
          <a:p>
            <a:pPr marL="0" indent="0" algn="just">
              <a:buNone/>
            </a:pPr>
            <a:r>
              <a:rPr lang="ru-RU" sz="2500" dirty="0">
                <a:solidFill>
                  <a:schemeClr val="tx1"/>
                </a:solidFill>
              </a:rPr>
              <a:t>6 Ребенок способен к волевым усилиям, может следовать социальным нормам поведения и правилам в разных видах деятельности, во взаимоотношениях со взрослыми и сверстниками, может соблюдать правила безопасного поведения и личной гигиены;</a:t>
            </a:r>
          </a:p>
          <a:p>
            <a:pPr marL="0" indent="0" algn="just">
              <a:buNone/>
            </a:pPr>
            <a:r>
              <a:rPr lang="ru-RU" sz="2500" dirty="0">
                <a:solidFill>
                  <a:schemeClr val="tx1"/>
                </a:solidFill>
              </a:rPr>
              <a:t>7 Ребенок проявляет любознательность, задает вопросы взрослым и сверстникам, интересуется причинно-следственными связями, пытается самостоятельно придумывать объяснения явлениям природы и поступкам людей; склонен наблюдать, экспериментировать. Обладает начальными знаниями о себе, о природном и социальном мире, в котором он живет; знаком с произведениями детской литературы, обладает элементарными представлениями из области живой природы, </a:t>
            </a:r>
            <a:r>
              <a:rPr lang="ru-RU" sz="2500" dirty="0" smtClean="0">
                <a:solidFill>
                  <a:schemeClr val="tx1"/>
                </a:solidFill>
              </a:rPr>
              <a:t>естествознания</a:t>
            </a:r>
            <a:r>
              <a:rPr lang="ru-RU" sz="2500" dirty="0">
                <a:solidFill>
                  <a:schemeClr val="tx1"/>
                </a:solidFill>
              </a:rPr>
              <a:t>, математики, истории и т.п.; ребенок способен к принятию собственных решений, опираясь на свои знания и умения в различных видах деятельности.</a:t>
            </a:r>
          </a:p>
          <a:p>
            <a:pPr marL="0" indent="0" algn="just">
              <a:buNone/>
            </a:pPr>
            <a:r>
              <a:rPr lang="ru-RU" sz="2500" dirty="0">
                <a:solidFill>
                  <a:schemeClr val="tx1"/>
                </a:solidFill>
              </a:rPr>
              <a:t>8 Ребенок проявляет познавательный интерес к окружающему миру, интересуется причинно-следственными связями, проявляет эмоционально-оценочное отношение к реальным поступкам, событиям с учетом культуры и традиций родного края </a:t>
            </a:r>
          </a:p>
          <a:p>
            <a:pPr marL="0" indent="0" algn="just">
              <a:buNone/>
            </a:pPr>
            <a:r>
              <a:rPr lang="ru-RU" sz="2500" dirty="0">
                <a:solidFill>
                  <a:schemeClr val="tx1"/>
                </a:solidFill>
              </a:rPr>
              <a:t>- Ребенок проявляет патриотические чувства, ощущает гордость за свою малую родину, ее достижения; </a:t>
            </a:r>
          </a:p>
          <a:p>
            <a:pPr marL="0" indent="0" algn="just">
              <a:buNone/>
            </a:pPr>
            <a:r>
              <a:rPr lang="ru-RU" sz="2500" dirty="0">
                <a:solidFill>
                  <a:schemeClr val="tx1"/>
                </a:solidFill>
              </a:rPr>
              <a:t>- Ребенок обладает начальными знаниями о себе, своей семье, улице, городе, крае, стране. Использует полученные знания в деятельности и общении со взрослыми и сверстниками.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125162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620688"/>
            <a:ext cx="8229600" cy="1267544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ru-RU" sz="2800" dirty="0"/>
              <a:t/>
            </a:r>
            <a:br>
              <a:rPr lang="ru-RU" sz="2800" dirty="0"/>
            </a:b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 smtClean="0"/>
              <a:t> </a:t>
            </a:r>
            <a:br>
              <a:rPr lang="ru-RU" sz="2800" dirty="0" smtClean="0"/>
            </a:br>
            <a:r>
              <a:rPr lang="ru-RU" sz="2800" dirty="0"/>
              <a:t/>
            </a:r>
            <a:br>
              <a:rPr lang="ru-RU" sz="2800" dirty="0"/>
            </a:b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/>
              <a:t/>
            </a:r>
            <a:br>
              <a:rPr lang="ru-RU" sz="2800" dirty="0"/>
            </a:b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b="1" dirty="0" smtClean="0"/>
              <a:t>Педагогическая </a:t>
            </a:r>
            <a:r>
              <a:rPr lang="ru-RU" sz="2800" b="1" dirty="0"/>
              <a:t>диагностика достижения планируемых результатов </a:t>
            </a:r>
            <a:r>
              <a:rPr lang="ru-RU" sz="2800" dirty="0"/>
              <a:t/>
            </a:r>
            <a:br>
              <a:rPr lang="ru-RU" sz="2800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124744"/>
            <a:ext cx="8856984" cy="5544616"/>
          </a:xfrm>
        </p:spPr>
        <p:txBody>
          <a:bodyPr>
            <a:normAutofit lnSpcReduction="10000"/>
          </a:bodyPr>
          <a:lstStyle/>
          <a:p>
            <a:pPr algn="just"/>
            <a:r>
              <a:rPr lang="ru-RU" dirty="0">
                <a:solidFill>
                  <a:schemeClr val="tx1"/>
                </a:solidFill>
              </a:rPr>
              <a:t>Педагогическая диагностика достижений планируемых результатов направлена на изучение </a:t>
            </a:r>
            <a:r>
              <a:rPr lang="ru-RU" dirty="0" err="1">
                <a:solidFill>
                  <a:schemeClr val="tx1"/>
                </a:solidFill>
              </a:rPr>
              <a:t>деятельностных</a:t>
            </a:r>
            <a:r>
              <a:rPr lang="ru-RU" dirty="0">
                <a:solidFill>
                  <a:schemeClr val="tx1"/>
                </a:solidFill>
              </a:rPr>
              <a:t> умений ребёнка, его интересов, предпочтений, склонностей, личностных особенностей, способов взаимодействия со взрослыми и сверстниками. </a:t>
            </a:r>
            <a:endParaRPr lang="ru-RU" dirty="0" smtClean="0">
              <a:solidFill>
                <a:schemeClr val="tx1"/>
              </a:solidFill>
            </a:endParaRPr>
          </a:p>
          <a:p>
            <a:pPr algn="just"/>
            <a:r>
              <a:rPr lang="ru-RU" dirty="0">
                <a:solidFill>
                  <a:schemeClr val="tx1"/>
                </a:solidFill>
              </a:rPr>
              <a:t>Диагностический материал  для оценки  качества педагогического процесса составлен на основе критериев содержания образовательной деятельности, обозначенных в ФОП ДОО по образовательным областям с учетом возраста детей</a:t>
            </a:r>
            <a:r>
              <a:rPr lang="ru-RU" dirty="0" smtClean="0">
                <a:solidFill>
                  <a:schemeClr val="tx1"/>
                </a:solidFill>
              </a:rPr>
              <a:t>. Данные </a:t>
            </a:r>
            <a:r>
              <a:rPr lang="ru-RU" dirty="0">
                <a:solidFill>
                  <a:schemeClr val="tx1"/>
                </a:solidFill>
              </a:rPr>
              <a:t>результаты позволяют  сделать качественный  и количественный  анализ  развития каждого ребенка  и определить </a:t>
            </a:r>
            <a:r>
              <a:rPr lang="ru-RU" dirty="0" err="1">
                <a:solidFill>
                  <a:schemeClr val="tx1"/>
                </a:solidFill>
              </a:rPr>
              <a:t>общегрупповую</a:t>
            </a:r>
            <a:r>
              <a:rPr lang="ru-RU" dirty="0">
                <a:solidFill>
                  <a:schemeClr val="tx1"/>
                </a:solidFill>
              </a:rPr>
              <a:t> тенденцию развития </a:t>
            </a:r>
            <a:r>
              <a:rPr lang="ru-RU" dirty="0" smtClean="0">
                <a:solidFill>
                  <a:schemeClr val="tx1"/>
                </a:solidFill>
              </a:rPr>
              <a:t>детей.</a:t>
            </a:r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54043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764704"/>
          </a:xfrm>
        </p:spPr>
        <p:txBody>
          <a:bodyPr/>
          <a:lstStyle/>
          <a:p>
            <a:r>
              <a:rPr lang="ru-RU" sz="2800" b="1" dirty="0" smtClean="0"/>
              <a:t>Структура Программы</a:t>
            </a:r>
            <a:endParaRPr lang="ru-RU" sz="2800" b="1" dirty="0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179512" y="836712"/>
            <a:ext cx="4317876" cy="792088"/>
          </a:xfrm>
        </p:spPr>
        <p:txBody>
          <a:bodyPr/>
          <a:lstStyle/>
          <a:p>
            <a:r>
              <a:rPr lang="ru-RU" b="1" dirty="0" smtClean="0">
                <a:solidFill>
                  <a:schemeClr val="tx1"/>
                </a:solidFill>
              </a:rPr>
              <a:t>Обязательная часть Программы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8200" y="836712"/>
            <a:ext cx="4041775" cy="720080"/>
          </a:xfrm>
        </p:spPr>
        <p:txBody>
          <a:bodyPr/>
          <a:lstStyle/>
          <a:p>
            <a:r>
              <a:rPr lang="ru-RU" b="1" dirty="0" smtClean="0">
                <a:solidFill>
                  <a:schemeClr val="tx1"/>
                </a:solidFill>
              </a:rPr>
              <a:t>Вариативная часть Программы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251520" y="1700808"/>
            <a:ext cx="4247328" cy="504056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000" dirty="0">
                <a:solidFill>
                  <a:schemeClr val="tx1"/>
                </a:solidFill>
              </a:rPr>
              <a:t>Содержательные линии образовательной деятельности </a:t>
            </a:r>
            <a:r>
              <a:rPr lang="ru-RU" sz="2000" dirty="0" smtClean="0">
                <a:solidFill>
                  <a:schemeClr val="tx1"/>
                </a:solidFill>
              </a:rPr>
              <a:t>возраста определяются образовательными областями </a:t>
            </a:r>
            <a:r>
              <a:rPr lang="ru-RU" sz="2000" dirty="0">
                <a:solidFill>
                  <a:schemeClr val="tx1"/>
                </a:solidFill>
              </a:rPr>
              <a:t>ФОП ДО:</a:t>
            </a:r>
          </a:p>
          <a:p>
            <a:pPr marL="0" indent="0">
              <a:buNone/>
            </a:pPr>
            <a:r>
              <a:rPr lang="ru-RU" sz="2000" dirty="0" smtClean="0">
                <a:solidFill>
                  <a:schemeClr val="tx1"/>
                </a:solidFill>
              </a:rPr>
              <a:t>"</a:t>
            </a:r>
            <a:r>
              <a:rPr lang="ru-RU" sz="2000" dirty="0">
                <a:solidFill>
                  <a:schemeClr val="tx1"/>
                </a:solidFill>
              </a:rPr>
              <a:t>Социально-коммуникативное </a:t>
            </a:r>
            <a:r>
              <a:rPr lang="ru-RU" sz="2000" dirty="0" smtClean="0">
                <a:solidFill>
                  <a:schemeClr val="tx1"/>
                </a:solidFill>
              </a:rPr>
              <a:t>развитие»</a:t>
            </a:r>
          </a:p>
          <a:p>
            <a:pPr marL="0" indent="0">
              <a:buNone/>
            </a:pP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smtClean="0">
                <a:solidFill>
                  <a:schemeClr val="tx1"/>
                </a:solidFill>
              </a:rPr>
              <a:t>«</a:t>
            </a:r>
            <a:r>
              <a:rPr lang="ru-RU" sz="2000" dirty="0">
                <a:solidFill>
                  <a:schemeClr val="tx1"/>
                </a:solidFill>
              </a:rPr>
              <a:t>Познавательное развитие</a:t>
            </a:r>
            <a:r>
              <a:rPr lang="ru-RU" sz="2000" dirty="0" smtClean="0">
                <a:solidFill>
                  <a:schemeClr val="tx1"/>
                </a:solidFill>
              </a:rPr>
              <a:t>»</a:t>
            </a:r>
          </a:p>
          <a:p>
            <a:pPr marL="0" indent="0">
              <a:buNone/>
            </a:pPr>
            <a:r>
              <a:rPr lang="ru-RU" sz="2000" dirty="0" smtClean="0">
                <a:solidFill>
                  <a:schemeClr val="tx1"/>
                </a:solidFill>
              </a:rPr>
              <a:t>«</a:t>
            </a:r>
            <a:r>
              <a:rPr lang="ru-RU" sz="2000" dirty="0">
                <a:solidFill>
                  <a:schemeClr val="tx1"/>
                </a:solidFill>
              </a:rPr>
              <a:t>Речевое развитие</a:t>
            </a:r>
            <a:r>
              <a:rPr lang="ru-RU" sz="2000" dirty="0" smtClean="0">
                <a:solidFill>
                  <a:schemeClr val="tx1"/>
                </a:solidFill>
              </a:rPr>
              <a:t>»</a:t>
            </a:r>
          </a:p>
          <a:p>
            <a:pPr marL="0" indent="0">
              <a:buNone/>
            </a:pPr>
            <a:r>
              <a:rPr lang="ru-RU" sz="2000" dirty="0" smtClean="0">
                <a:solidFill>
                  <a:schemeClr val="tx1"/>
                </a:solidFill>
              </a:rPr>
              <a:t>«</a:t>
            </a:r>
            <a:r>
              <a:rPr lang="ru-RU" sz="2000" dirty="0">
                <a:solidFill>
                  <a:schemeClr val="tx1"/>
                </a:solidFill>
              </a:rPr>
              <a:t>Художественно-эстетическое развитие</a:t>
            </a:r>
            <a:r>
              <a:rPr lang="ru-RU" sz="2000" dirty="0" smtClean="0">
                <a:solidFill>
                  <a:schemeClr val="tx1"/>
                </a:solidFill>
              </a:rPr>
              <a:t>»</a:t>
            </a:r>
          </a:p>
          <a:p>
            <a:pPr marL="0" indent="0">
              <a:buNone/>
            </a:pPr>
            <a:r>
              <a:rPr lang="ru-RU" sz="2000" dirty="0" smtClean="0">
                <a:solidFill>
                  <a:schemeClr val="tx1"/>
                </a:solidFill>
              </a:rPr>
              <a:t>«</a:t>
            </a:r>
            <a:r>
              <a:rPr lang="ru-RU" sz="2000" dirty="0">
                <a:solidFill>
                  <a:schemeClr val="tx1"/>
                </a:solidFill>
              </a:rPr>
              <a:t>Физическое развитие</a:t>
            </a:r>
            <a:r>
              <a:rPr lang="ru-RU" sz="2000" dirty="0" smtClean="0">
                <a:solidFill>
                  <a:schemeClr val="tx1"/>
                </a:solidFill>
              </a:rPr>
              <a:t>»</a:t>
            </a:r>
          </a:p>
          <a:p>
            <a:pPr marL="0" indent="0">
              <a:buNone/>
            </a:pPr>
            <a:endParaRPr lang="ru-RU" sz="2000" dirty="0" smtClean="0"/>
          </a:p>
          <a:p>
            <a:pPr marL="0" indent="0">
              <a:buNone/>
            </a:pPr>
            <a:endParaRPr lang="ru-RU" sz="2000" dirty="0"/>
          </a:p>
          <a:p>
            <a:pPr marL="0" indent="0">
              <a:buNone/>
            </a:pPr>
            <a:endParaRPr lang="ru-RU" sz="2000" dirty="0" smtClean="0"/>
          </a:p>
          <a:p>
            <a:endParaRPr lang="ru-RU" dirty="0"/>
          </a:p>
          <a:p>
            <a:endParaRPr lang="ru-RU" dirty="0"/>
          </a:p>
        </p:txBody>
      </p:sp>
      <p:sp>
        <p:nvSpPr>
          <p:cNvPr id="6" name="Объект 5"/>
          <p:cNvSpPr>
            <a:spLocks noGrp="1"/>
          </p:cNvSpPr>
          <p:nvPr>
            <p:ph sz="quarter" idx="14"/>
          </p:nvPr>
        </p:nvSpPr>
        <p:spPr>
          <a:xfrm>
            <a:off x="4497388" y="1700808"/>
            <a:ext cx="4467100" cy="5040560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1800" dirty="0" smtClean="0">
                <a:solidFill>
                  <a:schemeClr val="tx1"/>
                </a:solidFill>
              </a:rPr>
              <a:t>Программа </a:t>
            </a:r>
            <a:r>
              <a:rPr lang="ru-RU" sz="1800" dirty="0" err="1">
                <a:solidFill>
                  <a:schemeClr val="tx1"/>
                </a:solidFill>
              </a:rPr>
              <a:t>Маханевой</a:t>
            </a:r>
            <a:r>
              <a:rPr lang="ru-RU" sz="1800" dirty="0">
                <a:solidFill>
                  <a:schemeClr val="tx1"/>
                </a:solidFill>
              </a:rPr>
              <a:t> М.Д. «Занятия по театрализованной деятельности в детском саду»  и рассчитана на обучение детей от 3 до 7 лет. </a:t>
            </a:r>
          </a:p>
          <a:p>
            <a:pPr marL="0" indent="0" algn="just">
              <a:buNone/>
            </a:pPr>
            <a:r>
              <a:rPr lang="ru-RU" sz="1800" dirty="0">
                <a:solidFill>
                  <a:schemeClr val="tx1"/>
                </a:solidFill>
              </a:rPr>
              <a:t>	</a:t>
            </a:r>
            <a:r>
              <a:rPr lang="ru-RU" sz="1800" dirty="0" smtClean="0">
                <a:solidFill>
                  <a:schemeClr val="tx1"/>
                </a:solidFill>
              </a:rPr>
              <a:t>Цель программы - </a:t>
            </a:r>
            <a:r>
              <a:rPr lang="ru-RU" sz="1800" dirty="0">
                <a:solidFill>
                  <a:schemeClr val="tx1"/>
                </a:solidFill>
              </a:rPr>
              <a:t>развитие способностей детей средствами театрального искусства.</a:t>
            </a:r>
          </a:p>
        </p:txBody>
      </p:sp>
    </p:spTree>
    <p:extLst>
      <p:ext uri="{BB962C8B-B14F-4D97-AF65-F5344CB8AC3E}">
        <p14:creationId xmlns:p14="http://schemas.microsoft.com/office/powerpoint/2010/main" val="7732302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08720"/>
          </a:xfrm>
        </p:spPr>
        <p:txBody>
          <a:bodyPr/>
          <a:lstStyle/>
          <a:p>
            <a:r>
              <a:rPr lang="ru-RU" dirty="0"/>
              <a:t>Программа воспитания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908720"/>
            <a:ext cx="8640960" cy="5217443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dirty="0" smtClean="0">
                <a:solidFill>
                  <a:schemeClr val="tx1"/>
                </a:solidFill>
              </a:rPr>
              <a:t>	Программа </a:t>
            </a:r>
            <a:r>
              <a:rPr lang="ru-RU" dirty="0">
                <a:solidFill>
                  <a:schemeClr val="tx1"/>
                </a:solidFill>
              </a:rPr>
              <a:t>воспитания предусматривает приобщение детей к традиционным ценностям </a:t>
            </a:r>
          </a:p>
          <a:p>
            <a:pPr marL="0" indent="0" algn="just">
              <a:buNone/>
            </a:pPr>
            <a:r>
              <a:rPr lang="ru-RU" dirty="0">
                <a:solidFill>
                  <a:schemeClr val="tx1"/>
                </a:solidFill>
              </a:rPr>
              <a:t>российского общества - жизнь, достоинство, права и свободы человека, патриотизм, гражданственность, служение Отечеству и ответственность за его судьбу, высокие нравственные идеалы, крепкая семья, созидательный труд, приоритет духовного над материальным, гуманизм, милосердие, справедливость, коллективизм, взаимопомощь и взаимоуважение, историческая память и преемственность поколении, единство народов России.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60703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80728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ru-RU" sz="2800" b="1" dirty="0"/>
              <a:t>Общности  МАДОУ «Кондратовский детский сад «Акварельки»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001419"/>
          </a:xfrm>
        </p:spPr>
        <p:txBody>
          <a:bodyPr>
            <a:normAutofit/>
          </a:bodyPr>
          <a:lstStyle/>
          <a:p>
            <a:r>
              <a:rPr lang="ru-RU" sz="2800" dirty="0">
                <a:solidFill>
                  <a:schemeClr val="tx1"/>
                </a:solidFill>
              </a:rPr>
              <a:t>Профессиональная   </a:t>
            </a:r>
            <a:r>
              <a:rPr lang="ru-RU" sz="2800" dirty="0" smtClean="0">
                <a:solidFill>
                  <a:schemeClr val="tx1"/>
                </a:solidFill>
              </a:rPr>
              <a:t>общность: творческие </a:t>
            </a:r>
            <a:r>
              <a:rPr lang="ru-RU" sz="2800" dirty="0">
                <a:solidFill>
                  <a:schemeClr val="tx1"/>
                </a:solidFill>
              </a:rPr>
              <a:t>группы педагогов, </a:t>
            </a:r>
            <a:r>
              <a:rPr lang="ru-RU" sz="2800" dirty="0" smtClean="0">
                <a:solidFill>
                  <a:schemeClr val="tx1"/>
                </a:solidFill>
              </a:rPr>
              <a:t>психолого-педагогический </a:t>
            </a:r>
            <a:r>
              <a:rPr lang="ru-RU" sz="2800" dirty="0" smtClean="0">
                <a:solidFill>
                  <a:schemeClr val="tx1"/>
                </a:solidFill>
              </a:rPr>
              <a:t>консилиум</a:t>
            </a:r>
            <a:endParaRPr lang="ru-RU" sz="2800" dirty="0" smtClean="0">
              <a:solidFill>
                <a:schemeClr val="tx1"/>
              </a:solidFill>
            </a:endParaRPr>
          </a:p>
          <a:p>
            <a:r>
              <a:rPr lang="ru-RU" sz="2800" dirty="0">
                <a:solidFill>
                  <a:schemeClr val="tx1"/>
                </a:solidFill>
              </a:rPr>
              <a:t> Профессионально-родительская              </a:t>
            </a:r>
            <a:r>
              <a:rPr lang="ru-RU" sz="2800" dirty="0" smtClean="0">
                <a:solidFill>
                  <a:schemeClr val="tx1"/>
                </a:solidFill>
              </a:rPr>
              <a:t>общность: родительский </a:t>
            </a:r>
            <a:r>
              <a:rPr lang="ru-RU" sz="2800" dirty="0">
                <a:solidFill>
                  <a:schemeClr val="tx1"/>
                </a:solidFill>
              </a:rPr>
              <a:t>клуб </a:t>
            </a:r>
            <a:r>
              <a:rPr lang="ru-RU" sz="2800" dirty="0" smtClean="0">
                <a:solidFill>
                  <a:schemeClr val="tx1"/>
                </a:solidFill>
              </a:rPr>
              <a:t>«Академия </a:t>
            </a:r>
            <a:r>
              <a:rPr lang="ru-RU" sz="2800" dirty="0" err="1">
                <a:solidFill>
                  <a:schemeClr val="tx1"/>
                </a:solidFill>
              </a:rPr>
              <a:t>родительства</a:t>
            </a:r>
            <a:r>
              <a:rPr lang="ru-RU" sz="2800" dirty="0" smtClean="0">
                <a:solidFill>
                  <a:schemeClr val="tx1"/>
                </a:solidFill>
              </a:rPr>
              <a:t>»</a:t>
            </a:r>
            <a:endParaRPr lang="ru-RU" sz="2800" dirty="0" smtClean="0">
              <a:solidFill>
                <a:schemeClr val="tx1"/>
              </a:solidFill>
            </a:endParaRPr>
          </a:p>
          <a:p>
            <a:r>
              <a:rPr lang="ru-RU" sz="2800" dirty="0" smtClean="0">
                <a:solidFill>
                  <a:schemeClr val="tx1"/>
                </a:solidFill>
              </a:rPr>
              <a:t>Детско-взрослая </a:t>
            </a:r>
            <a:r>
              <a:rPr lang="ru-RU" sz="2800" dirty="0" smtClean="0">
                <a:solidFill>
                  <a:schemeClr val="tx1"/>
                </a:solidFill>
              </a:rPr>
              <a:t>общность</a:t>
            </a:r>
            <a:r>
              <a:rPr lang="ru-RU" sz="2800" dirty="0" smtClean="0">
                <a:solidFill>
                  <a:schemeClr val="tx1"/>
                </a:solidFill>
              </a:rPr>
              <a:t>: </a:t>
            </a:r>
            <a:r>
              <a:rPr lang="ru-RU" sz="2800" dirty="0" smtClean="0">
                <a:solidFill>
                  <a:schemeClr val="tx1"/>
                </a:solidFill>
              </a:rPr>
              <a:t>«Волонтеры» </a:t>
            </a:r>
            <a:endParaRPr lang="ru-RU" sz="2800" dirty="0" smtClean="0">
              <a:solidFill>
                <a:schemeClr val="tx1"/>
              </a:solidFill>
            </a:endParaRPr>
          </a:p>
          <a:p>
            <a:r>
              <a:rPr lang="ru-RU" sz="2800" dirty="0">
                <a:solidFill>
                  <a:schemeClr val="tx1"/>
                </a:solidFill>
              </a:rPr>
              <a:t>Детская </a:t>
            </a:r>
            <a:r>
              <a:rPr lang="ru-RU" sz="2800" dirty="0" smtClean="0">
                <a:solidFill>
                  <a:schemeClr val="tx1"/>
                </a:solidFill>
              </a:rPr>
              <a:t>общность: «</a:t>
            </a:r>
            <a:r>
              <a:rPr lang="ru-RU" sz="2800" dirty="0">
                <a:solidFill>
                  <a:schemeClr val="tx1"/>
                </a:solidFill>
              </a:rPr>
              <a:t>Отряд </a:t>
            </a:r>
            <a:r>
              <a:rPr lang="ru-RU" sz="2800" dirty="0" smtClean="0">
                <a:solidFill>
                  <a:schemeClr val="tx1"/>
                </a:solidFill>
              </a:rPr>
              <a:t>ЮПИД», «</a:t>
            </a:r>
            <a:r>
              <a:rPr lang="ru-RU" sz="2800" dirty="0" err="1" smtClean="0">
                <a:solidFill>
                  <a:schemeClr val="tx1"/>
                </a:solidFill>
              </a:rPr>
              <a:t>Юнармия</a:t>
            </a:r>
            <a:r>
              <a:rPr lang="ru-RU" sz="2800" dirty="0" smtClean="0">
                <a:solidFill>
                  <a:schemeClr val="tx1"/>
                </a:solidFill>
              </a:rPr>
              <a:t>» </a:t>
            </a:r>
            <a:endParaRPr lang="ru-RU" sz="2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640793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24744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ru-RU" sz="2800" dirty="0"/>
              <a:t>Особенности взаимодействия педагогического коллектива с семьями обучающихся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124744"/>
            <a:ext cx="8640960" cy="5616624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2000" b="1" dirty="0" smtClean="0">
                <a:solidFill>
                  <a:schemeClr val="tx1"/>
                </a:solidFill>
              </a:rPr>
              <a:t>Главные цели :</a:t>
            </a:r>
          </a:p>
          <a:p>
            <a:pPr marL="0" indent="0">
              <a:buNone/>
            </a:pPr>
            <a:r>
              <a:rPr lang="ru-RU" sz="2000" dirty="0" smtClean="0">
                <a:solidFill>
                  <a:schemeClr val="tx1"/>
                </a:solidFill>
              </a:rPr>
              <a:t>- </a:t>
            </a:r>
            <a:r>
              <a:rPr lang="ru-RU" sz="2000" dirty="0">
                <a:solidFill>
                  <a:schemeClr val="tx1"/>
                </a:solidFill>
              </a:rPr>
              <a:t>обеспечение психолого-педагогической поддержки семьи и повышение компетентности родителей (законных представителей) в вопросах образования, охраны и укрепления здоровья детей младенческого, раннего и дошкольного возрастов; </a:t>
            </a:r>
          </a:p>
          <a:p>
            <a:pPr marL="0" indent="0">
              <a:buNone/>
            </a:pPr>
            <a:r>
              <a:rPr lang="ru-RU" sz="2000" dirty="0">
                <a:solidFill>
                  <a:schemeClr val="tx1"/>
                </a:solidFill>
              </a:rPr>
              <a:t>-</a:t>
            </a:r>
            <a:r>
              <a:rPr lang="ru-RU" sz="2000" dirty="0" smtClean="0">
                <a:solidFill>
                  <a:schemeClr val="tx1"/>
                </a:solidFill>
              </a:rPr>
              <a:t>обеспечение </a:t>
            </a:r>
            <a:r>
              <a:rPr lang="ru-RU" sz="2000" dirty="0">
                <a:solidFill>
                  <a:schemeClr val="tx1"/>
                </a:solidFill>
              </a:rPr>
              <a:t>единства подходов к воспитанию и обучению детей в условиях ДОУ и семьи; повышение воспитательного потенциала семьи. </a:t>
            </a:r>
            <a:endParaRPr lang="ru-RU" sz="2000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ru-RU" sz="2000" dirty="0">
              <a:solidFill>
                <a:schemeClr val="tx1"/>
              </a:solidFill>
            </a:endParaRPr>
          </a:p>
          <a:p>
            <a:pPr marL="0" indent="0" algn="ctr">
              <a:buNone/>
            </a:pPr>
            <a:r>
              <a:rPr lang="ru-RU" sz="2000" b="1" dirty="0">
                <a:solidFill>
                  <a:schemeClr val="tx1"/>
                </a:solidFill>
              </a:rPr>
              <a:t>Направления работы с семьёй </a:t>
            </a:r>
            <a:r>
              <a:rPr lang="ru-RU" sz="2000" b="1" dirty="0" smtClean="0">
                <a:solidFill>
                  <a:schemeClr val="tx1"/>
                </a:solidFill>
              </a:rPr>
              <a:t>:</a:t>
            </a:r>
          </a:p>
          <a:p>
            <a:pPr algn="ctr"/>
            <a:r>
              <a:rPr lang="ru-RU" sz="2000" dirty="0" err="1" smtClean="0">
                <a:solidFill>
                  <a:schemeClr val="tx1"/>
                </a:solidFill>
              </a:rPr>
              <a:t>Диагностико</a:t>
            </a:r>
            <a:r>
              <a:rPr lang="ru-RU" sz="2000" dirty="0" smtClean="0">
                <a:solidFill>
                  <a:schemeClr val="tx1"/>
                </a:solidFill>
              </a:rPr>
              <a:t>-аналитическое</a:t>
            </a:r>
          </a:p>
          <a:p>
            <a:pPr algn="ctr"/>
            <a:r>
              <a:rPr lang="ru-RU" sz="2000" dirty="0" smtClean="0">
                <a:solidFill>
                  <a:schemeClr val="tx1"/>
                </a:solidFill>
              </a:rPr>
              <a:t>Просветительское</a:t>
            </a:r>
          </a:p>
          <a:p>
            <a:pPr algn="ctr"/>
            <a:r>
              <a:rPr lang="ru-RU" sz="2000" dirty="0" smtClean="0">
                <a:solidFill>
                  <a:schemeClr val="tx1"/>
                </a:solidFill>
              </a:rPr>
              <a:t>Консультационное</a:t>
            </a:r>
          </a:p>
          <a:p>
            <a:pPr algn="ctr"/>
            <a:r>
              <a:rPr lang="ru-RU" sz="2000" dirty="0" err="1" smtClean="0">
                <a:solidFill>
                  <a:schemeClr val="tx1"/>
                </a:solidFill>
              </a:rPr>
              <a:t>Психолого</a:t>
            </a:r>
            <a:r>
              <a:rPr lang="ru-RU" sz="2000" dirty="0" smtClean="0">
                <a:solidFill>
                  <a:schemeClr val="tx1"/>
                </a:solidFill>
              </a:rPr>
              <a:t> </a:t>
            </a:r>
            <a:r>
              <a:rPr lang="ru-RU" sz="2000" dirty="0">
                <a:solidFill>
                  <a:schemeClr val="tx1"/>
                </a:solidFill>
              </a:rPr>
              <a:t>– </a:t>
            </a:r>
            <a:r>
              <a:rPr lang="ru-RU" sz="2000" dirty="0" smtClean="0">
                <a:solidFill>
                  <a:schemeClr val="tx1"/>
                </a:solidFill>
              </a:rPr>
              <a:t>педагогическая поддержка</a:t>
            </a:r>
            <a:endParaRPr lang="ru-RU" sz="2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691235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836712"/>
          </a:xfrm>
        </p:spPr>
        <p:txBody>
          <a:bodyPr/>
          <a:lstStyle/>
          <a:p>
            <a:r>
              <a:rPr lang="ru-RU" sz="2800" b="1" dirty="0" smtClean="0"/>
              <a:t>Коррекционно-развивающая работа</a:t>
            </a:r>
            <a:endParaRPr lang="ru-RU" sz="28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980728"/>
            <a:ext cx="8856984" cy="5760640"/>
          </a:xfrm>
        </p:spPr>
        <p:txBody>
          <a:bodyPr/>
          <a:lstStyle/>
          <a:p>
            <a:pPr algn="just"/>
            <a:r>
              <a:rPr lang="ru-RU" dirty="0">
                <a:solidFill>
                  <a:schemeClr val="tx1"/>
                </a:solidFill>
              </a:rPr>
              <a:t>Н</a:t>
            </a:r>
            <a:r>
              <a:rPr lang="ru-RU" dirty="0" smtClean="0">
                <a:solidFill>
                  <a:schemeClr val="tx1"/>
                </a:solidFill>
              </a:rPr>
              <a:t>аправлена </a:t>
            </a:r>
            <a:r>
              <a:rPr lang="ru-RU" dirty="0">
                <a:solidFill>
                  <a:schemeClr val="tx1"/>
                </a:solidFill>
              </a:rPr>
              <a:t>на обеспечение коррекции нарушений развития у различных категорий детей </a:t>
            </a:r>
            <a:r>
              <a:rPr lang="ru-RU" dirty="0" smtClean="0">
                <a:solidFill>
                  <a:schemeClr val="tx1"/>
                </a:solidFill>
              </a:rPr>
              <a:t> , в том числе </a:t>
            </a:r>
            <a:r>
              <a:rPr lang="ru-RU" dirty="0">
                <a:solidFill>
                  <a:schemeClr val="tx1"/>
                </a:solidFill>
              </a:rPr>
              <a:t>детей с ОВЗ и детей-инвалидов; оказание им квалифицированной помощи в освоении Программы, их разностороннее развитие с учётом возрастных и индивидуальных особенностей, социальной адаптации. </a:t>
            </a:r>
            <a:endParaRPr lang="ru-RU" dirty="0" smtClean="0">
              <a:solidFill>
                <a:schemeClr val="tx1"/>
              </a:solidFill>
            </a:endParaRPr>
          </a:p>
          <a:p>
            <a:pPr marL="0" indent="0" algn="ctr">
              <a:buNone/>
            </a:pPr>
            <a:r>
              <a:rPr lang="ru-RU" b="1" dirty="0" smtClean="0">
                <a:solidFill>
                  <a:schemeClr val="tx1"/>
                </a:solidFill>
              </a:rPr>
              <a:t>Коррекционно-развивающая работа-</a:t>
            </a:r>
          </a:p>
          <a:p>
            <a:r>
              <a:rPr lang="ru-RU" dirty="0" smtClean="0">
                <a:solidFill>
                  <a:schemeClr val="tx1"/>
                </a:solidFill>
              </a:rPr>
              <a:t> психолого-педагогическое сопровождение </a:t>
            </a:r>
            <a:r>
              <a:rPr lang="ru-RU" dirty="0">
                <a:solidFill>
                  <a:schemeClr val="tx1"/>
                </a:solidFill>
              </a:rPr>
              <a:t>обучающихся, </a:t>
            </a:r>
            <a:endParaRPr lang="ru-RU" dirty="0" smtClean="0">
              <a:solidFill>
                <a:schemeClr val="tx1"/>
              </a:solidFill>
            </a:endParaRPr>
          </a:p>
          <a:p>
            <a:r>
              <a:rPr lang="ru-RU" dirty="0" smtClean="0">
                <a:solidFill>
                  <a:schemeClr val="tx1"/>
                </a:solidFill>
              </a:rPr>
              <a:t>психолого-педагогическое обследование</a:t>
            </a:r>
          </a:p>
          <a:p>
            <a:r>
              <a:rPr lang="ru-RU" dirty="0" smtClean="0">
                <a:solidFill>
                  <a:schemeClr val="tx1"/>
                </a:solidFill>
              </a:rPr>
              <a:t>индивидуальные </a:t>
            </a:r>
            <a:r>
              <a:rPr lang="ru-RU" dirty="0">
                <a:solidFill>
                  <a:schemeClr val="tx1"/>
                </a:solidFill>
              </a:rPr>
              <a:t>и </a:t>
            </a:r>
            <a:r>
              <a:rPr lang="ru-RU" dirty="0" smtClean="0">
                <a:solidFill>
                  <a:schemeClr val="tx1"/>
                </a:solidFill>
              </a:rPr>
              <a:t>групповые занятия </a:t>
            </a:r>
          </a:p>
          <a:p>
            <a:r>
              <a:rPr lang="ru-RU" dirty="0" smtClean="0">
                <a:solidFill>
                  <a:schemeClr val="tx1"/>
                </a:solidFill>
              </a:rPr>
              <a:t>мониторинг </a:t>
            </a:r>
            <a:r>
              <a:rPr lang="ru-RU" dirty="0">
                <a:solidFill>
                  <a:schemeClr val="tx1"/>
                </a:solidFill>
              </a:rPr>
              <a:t>динамики </a:t>
            </a:r>
            <a:r>
              <a:rPr lang="ru-RU" dirty="0" smtClean="0">
                <a:solidFill>
                  <a:schemeClr val="tx1"/>
                </a:solidFill>
              </a:rPr>
              <a:t> развития</a:t>
            </a:r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9784303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сполнительная">
  <a:themeElements>
    <a:clrScheme name="Исполнительная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Исполнительная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Исполнитель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132</TotalTime>
  <Words>1183</Words>
  <Application>Microsoft Office PowerPoint</Application>
  <PresentationFormat>Экран (4:3)</PresentationFormat>
  <Paragraphs>85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5" baseType="lpstr">
      <vt:lpstr>Arial</vt:lpstr>
      <vt:lpstr>Century Gothic</vt:lpstr>
      <vt:lpstr>Courier New</vt:lpstr>
      <vt:lpstr>Palatino Linotype</vt:lpstr>
      <vt:lpstr>Исполнительная</vt:lpstr>
      <vt:lpstr>Муниципальное автономное дошкольное образовательное учреждение «Кондратовский детский сад «Акварельки»    ОСНОВНАЯ   ОБРАЗОВАТЕЛЬНАЯ   ПРОГРАММА</vt:lpstr>
      <vt:lpstr>Цели и задачи реализации Программы </vt:lpstr>
      <vt:lpstr>Планируемые результаты освоения Программы </vt:lpstr>
      <vt:lpstr>        Педагогическая диагностика достижения планируемых результатов  </vt:lpstr>
      <vt:lpstr>Структура Программы</vt:lpstr>
      <vt:lpstr>Программа воспитания</vt:lpstr>
      <vt:lpstr>Общности  МАДОУ «Кондратовский детский сад «Акварельки»</vt:lpstr>
      <vt:lpstr>Особенности взаимодействия педагогического коллектива с семьями обучающихся</vt:lpstr>
      <vt:lpstr>Коррекционно-развивающая работа</vt:lpstr>
      <vt:lpstr>Организация развивающей предметно-пространственной среды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Муниципальное автономное дошкольное образовательное учреждение «Кондратовский детский сад «Акварельки» </dc:title>
  <dc:creator>Акварельки- Гармония</dc:creator>
  <cp:lastModifiedBy>Евгения Васенина</cp:lastModifiedBy>
  <cp:revision>14</cp:revision>
  <dcterms:created xsi:type="dcterms:W3CDTF">2023-09-05T08:06:24Z</dcterms:created>
  <dcterms:modified xsi:type="dcterms:W3CDTF">2024-09-10T11:20:54Z</dcterms:modified>
</cp:coreProperties>
</file>