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2" autoAdjust="0"/>
    <p:restoredTop sz="94691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365637"/>
            <a:ext cx="6647309" cy="360040"/>
          </a:xfrm>
        </p:spPr>
        <p:txBody>
          <a:bodyPr/>
          <a:lstStyle/>
          <a:p>
            <a:r>
              <a:rPr lang="ru-RU" sz="1800" b="1" dirty="0"/>
              <a:t>Муниципальное автономное дошкольное образовательное учреждение «Кондратовский детский сад «Акварельки</a:t>
            </a:r>
            <a:r>
              <a:rPr lang="ru-RU" sz="1800" b="1" dirty="0" smtClean="0"/>
              <a:t>»</a:t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ОСНОВНАЯ   ОБРАЗОВАТЕЛЬНАЯ   ПРОГРАММА</a:t>
            </a:r>
            <a:endParaRPr lang="ru-RU" sz="1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352928" cy="396733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Муниципальное автономное дошкольное образовательное учреждение «Кондратовский детский сад «Акварельки» </a:t>
            </a:r>
            <a:r>
              <a:rPr lang="ru-RU" dirty="0" smtClean="0">
                <a:solidFill>
                  <a:schemeClr val="tx1"/>
                </a:solidFill>
              </a:rPr>
              <a:t>является </a:t>
            </a:r>
            <a:r>
              <a:rPr lang="ru-RU" dirty="0">
                <a:solidFill>
                  <a:schemeClr val="tx1"/>
                </a:solidFill>
              </a:rPr>
              <a:t>муниципальным образовательным учреждением, реализующим программы дошкольного образования и осуществляющей свою деятельность на основании бессрочной Лицензии № 6410 от 30 мая 2019 года. Является муниципальным, гражданским, светским, некоммерческим образовательным учреждением.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D:\АКВАРЕЛЬКИ\оформление слайдов\0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930"/>
            <a:ext cx="1728192" cy="1753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3405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/>
              <a:t>О</a:t>
            </a:r>
            <a:r>
              <a:rPr lang="ru-RU" sz="2800" b="1" dirty="0" smtClean="0"/>
              <a:t>рганизация </a:t>
            </a:r>
            <a:r>
              <a:rPr lang="ru-RU" sz="2800" b="1" dirty="0"/>
              <a:t>развивающей предметно-пространственной среды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7332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</a:rPr>
              <a:t>Развивающая предметно-пространственная среда Учреждения обеспечивает максимальную реализацию образовательного потенциала пространства и территории, прилегающей к </a:t>
            </a:r>
            <a:r>
              <a:rPr lang="ru-RU" sz="2000" dirty="0" smtClean="0">
                <a:solidFill>
                  <a:schemeClr val="tx1"/>
                </a:solidFill>
              </a:rPr>
              <a:t>Учреждению</a:t>
            </a:r>
            <a:r>
              <a:rPr lang="ru-RU" sz="2000" dirty="0">
                <a:solidFill>
                  <a:schemeClr val="tx1"/>
                </a:solidFill>
              </a:rPr>
              <a:t>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Центры детской активности: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Центр познания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Центр </a:t>
            </a:r>
            <a:r>
              <a:rPr lang="ru-RU" sz="2000" dirty="0">
                <a:solidFill>
                  <a:schemeClr val="tx1"/>
                </a:solidFill>
              </a:rPr>
              <a:t>логики и </a:t>
            </a:r>
            <a:r>
              <a:rPr lang="ru-RU" sz="2000" dirty="0" smtClean="0">
                <a:solidFill>
                  <a:schemeClr val="tx1"/>
                </a:solidFill>
              </a:rPr>
              <a:t>математики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Центр безопасности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Центр </a:t>
            </a:r>
            <a:r>
              <a:rPr lang="ru-RU" sz="2000" dirty="0">
                <a:solidFill>
                  <a:schemeClr val="tx1"/>
                </a:solidFill>
              </a:rPr>
              <a:t>театра и </a:t>
            </a:r>
            <a:r>
              <a:rPr lang="ru-RU" sz="2000" dirty="0" smtClean="0">
                <a:solidFill>
                  <a:schemeClr val="tx1"/>
                </a:solidFill>
              </a:rPr>
              <a:t>музыки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Центр краеведения </a:t>
            </a:r>
            <a:r>
              <a:rPr lang="ru-RU" sz="2000" dirty="0">
                <a:solidFill>
                  <a:schemeClr val="tx1"/>
                </a:solidFill>
              </a:rPr>
              <a:t>и </a:t>
            </a:r>
            <a:r>
              <a:rPr lang="ru-RU" sz="2000" dirty="0" smtClean="0">
                <a:solidFill>
                  <a:schemeClr val="tx1"/>
                </a:solidFill>
              </a:rPr>
              <a:t>патриотизма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Центр </a:t>
            </a:r>
            <a:r>
              <a:rPr lang="ru-RU" sz="2000" dirty="0" smtClean="0">
                <a:solidFill>
                  <a:schemeClr val="tx1"/>
                </a:solidFill>
              </a:rPr>
              <a:t>экспериментирования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Центр двигательной </a:t>
            </a:r>
            <a:r>
              <a:rPr lang="ru-RU" sz="2000" dirty="0" smtClean="0">
                <a:solidFill>
                  <a:schemeClr val="tx1"/>
                </a:solidFill>
              </a:rPr>
              <a:t>активности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Центр </a:t>
            </a:r>
            <a:r>
              <a:rPr lang="ru-RU" sz="2000" dirty="0" smtClean="0">
                <a:solidFill>
                  <a:schemeClr val="tx1"/>
                </a:solidFill>
              </a:rPr>
              <a:t>конструирования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Книжный </a:t>
            </a:r>
            <a:r>
              <a:rPr lang="ru-RU" sz="2000" dirty="0" smtClean="0">
                <a:solidFill>
                  <a:schemeClr val="tx1"/>
                </a:solidFill>
              </a:rPr>
              <a:t>уголок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Центр </a:t>
            </a:r>
            <a:r>
              <a:rPr lang="ru-RU" sz="2000" dirty="0" smtClean="0">
                <a:solidFill>
                  <a:schemeClr val="tx1"/>
                </a:solidFill>
              </a:rPr>
              <a:t>творчества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</a:rPr>
              <a:t>Центр игры</a:t>
            </a: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68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67544"/>
          </a:xfrm>
        </p:spPr>
        <p:txBody>
          <a:bodyPr/>
          <a:lstStyle/>
          <a:p>
            <a:r>
              <a:rPr lang="ru-RU" sz="2400" b="1" dirty="0"/>
              <a:t>Цели и задачи реализации Программы</a:t>
            </a:r>
            <a:r>
              <a:rPr lang="ru-RU" sz="2400" dirty="0"/>
              <a:t/>
            </a:r>
            <a:br>
              <a:rPr lang="ru-RU" sz="24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Цель: 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marL="0" indent="0">
              <a:buNone/>
            </a:pPr>
            <a:endParaRPr lang="ru-RU" sz="25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Цель достигается через решение следующих задач: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-обеспечение единых для Российской Федерации содержания ДО и планируемых результатов освоения Программы;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-приобщение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-создание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-построение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-создание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-охрана и укрепление физического и психического здоровья детей, в том числе их эмоционального благополучия; 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-обеспечение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-обеспечение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-достижение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образования;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-формирование у дошкольников целостной картины мира на основе представлений о социальной действительности родного города, края;</a:t>
            </a:r>
          </a:p>
          <a:p>
            <a:pPr marL="0" indent="0">
              <a:buNone/>
            </a:pPr>
            <a:r>
              <a:rPr lang="ru-RU" sz="2500" dirty="0">
                <a:solidFill>
                  <a:schemeClr val="tx1"/>
                </a:solidFill>
              </a:rPr>
              <a:t>- воспитание патриотических чувств, любви к родному краю, Родине, гордости за ее достижения, уверенности в том, что Пермский край многонациональный край с героическим прошлым, успешным настоящим и счастливым будущим. </a:t>
            </a:r>
          </a:p>
          <a:p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54830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763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 smtClean="0"/>
              <a:t>Планируемые </a:t>
            </a:r>
            <a:r>
              <a:rPr lang="ru-RU" sz="2800" b="1" dirty="0"/>
              <a:t>результаты освоения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61662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2500" dirty="0" smtClean="0"/>
              <a:t>1. </a:t>
            </a:r>
            <a:r>
              <a:rPr lang="ru-RU" sz="2500" dirty="0" smtClean="0">
                <a:solidFill>
                  <a:schemeClr val="tx1"/>
                </a:solidFill>
              </a:rPr>
              <a:t>Ребенок </a:t>
            </a:r>
            <a:r>
              <a:rPr lang="ru-RU" sz="2500" dirty="0">
                <a:solidFill>
                  <a:schemeClr val="tx1"/>
                </a:solidFill>
              </a:rPr>
              <a:t>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 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 marL="0" indent="0" algn="just">
              <a:buNone/>
            </a:pPr>
            <a:r>
              <a:rPr lang="ru-RU" sz="2500" dirty="0" smtClean="0">
                <a:solidFill>
                  <a:schemeClr val="tx1"/>
                </a:solidFill>
              </a:rPr>
              <a:t>2. Ребенок </a:t>
            </a:r>
            <a:r>
              <a:rPr lang="ru-RU" sz="2500" dirty="0">
                <a:solidFill>
                  <a:schemeClr val="tx1"/>
                </a:solidFill>
              </a:rPr>
              <a:t>овладевает установкой положительного отношения к миру/, к разным видам труда, другим людям и самому себе, овладевает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разрешить конфликты;</a:t>
            </a:r>
          </a:p>
          <a:p>
            <a:pPr marL="0" indent="0" algn="just">
              <a:buNone/>
            </a:pPr>
            <a:r>
              <a:rPr lang="ru-RU" sz="2500" dirty="0">
                <a:solidFill>
                  <a:schemeClr val="tx1"/>
                </a:solidFill>
              </a:rPr>
              <a:t>3 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 marL="0" indent="0" algn="just">
              <a:buNone/>
            </a:pPr>
            <a:r>
              <a:rPr lang="ru-RU" sz="2500" dirty="0">
                <a:solidFill>
                  <a:schemeClr val="tx1"/>
                </a:solidFill>
              </a:rPr>
              <a:t>4 Ребенок достаточно хорошо владеет устной речью, может выражать свои мысли и желания, может использовать речь для выражения своих мыслей и желаний, построения речевого высказывания в ситуации общения, может выделять звуки в словах, у ребенка складываются </a:t>
            </a:r>
            <a:r>
              <a:rPr lang="ru-RU" sz="2500" dirty="0" smtClean="0">
                <a:solidFill>
                  <a:schemeClr val="tx1"/>
                </a:solidFill>
              </a:rPr>
              <a:t>предпосылки </a:t>
            </a:r>
            <a:r>
              <a:rPr lang="ru-RU" sz="2500" dirty="0">
                <a:solidFill>
                  <a:schemeClr val="tx1"/>
                </a:solidFill>
              </a:rPr>
              <a:t>грамотности;</a:t>
            </a:r>
          </a:p>
          <a:p>
            <a:pPr marL="0" indent="0" algn="just">
              <a:buNone/>
            </a:pPr>
            <a:r>
              <a:rPr lang="ru-RU" sz="2500" dirty="0">
                <a:solidFill>
                  <a:schemeClr val="tx1"/>
                </a:solidFill>
              </a:rPr>
              <a:t>5 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marL="0" indent="0" algn="just">
              <a:buNone/>
            </a:pPr>
            <a:r>
              <a:rPr lang="ru-RU" sz="2500" dirty="0">
                <a:solidFill>
                  <a:schemeClr val="tx1"/>
                </a:solidFill>
              </a:rPr>
              <a:t>6 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</a:p>
          <a:p>
            <a:pPr marL="0" indent="0" algn="just">
              <a:buNone/>
            </a:pPr>
            <a:r>
              <a:rPr lang="ru-RU" sz="2500" dirty="0">
                <a:solidFill>
                  <a:schemeClr val="tx1"/>
                </a:solidFill>
              </a:rPr>
              <a:t>7 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</a:t>
            </a:r>
            <a:r>
              <a:rPr lang="ru-RU" sz="2500" dirty="0" smtClean="0">
                <a:solidFill>
                  <a:schemeClr val="tx1"/>
                </a:solidFill>
              </a:rPr>
              <a:t>естествознания</a:t>
            </a:r>
            <a:r>
              <a:rPr lang="ru-RU" sz="2500" dirty="0">
                <a:solidFill>
                  <a:schemeClr val="tx1"/>
                </a:solidFill>
              </a:rPr>
              <a:t>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</a:p>
          <a:p>
            <a:pPr marL="0" indent="0" algn="just">
              <a:buNone/>
            </a:pPr>
            <a:r>
              <a:rPr lang="ru-RU" sz="2500" dirty="0">
                <a:solidFill>
                  <a:schemeClr val="tx1"/>
                </a:solidFill>
              </a:rPr>
              <a:t>8 Ребенок проявляет познавательный интерес к окружающему миру, интересуется причинно-следственными связями, проявляет эмоционально-оценочное отношение к реальным поступкам, событиям с учетом культуры и традиций родного края </a:t>
            </a:r>
          </a:p>
          <a:p>
            <a:pPr marL="0" indent="0" algn="just">
              <a:buNone/>
            </a:pPr>
            <a:r>
              <a:rPr lang="ru-RU" sz="2500" dirty="0">
                <a:solidFill>
                  <a:schemeClr val="tx1"/>
                </a:solidFill>
              </a:rPr>
              <a:t>- Ребенок проявляет патриотические чувства, ощущает гордость за свою малую родину, ее достижения; </a:t>
            </a:r>
          </a:p>
          <a:p>
            <a:pPr marL="0" indent="0" algn="just">
              <a:buNone/>
            </a:pPr>
            <a:r>
              <a:rPr lang="ru-RU" sz="2500" dirty="0">
                <a:solidFill>
                  <a:schemeClr val="tx1"/>
                </a:solidFill>
              </a:rPr>
              <a:t>- Ребенок обладает начальными знаниями о себе, своей семье, улице, городе, крае, стране. Использует полученные знания в деятельности и общении со взрослыми и сверстниками.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51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675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Педагогическая </a:t>
            </a:r>
            <a:r>
              <a:rPr lang="ru-RU" sz="2800" b="1" dirty="0"/>
              <a:t>диагностика достижения планируемых результатов </a:t>
            </a:r>
            <a:r>
              <a:rPr lang="ru-RU" sz="2800" dirty="0"/>
              <a:t/>
            </a:r>
            <a:br>
              <a:rPr lang="ru-RU" sz="28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Педагогическая диагностика достижений планируемых результатов направлена на изучение </a:t>
            </a:r>
            <a:r>
              <a:rPr lang="ru-RU" dirty="0" err="1">
                <a:solidFill>
                  <a:schemeClr val="tx1"/>
                </a:solidFill>
              </a:rPr>
              <a:t>деятельностных</a:t>
            </a:r>
            <a:r>
              <a:rPr lang="ru-RU" dirty="0">
                <a:solidFill>
                  <a:schemeClr val="tx1"/>
                </a:solidFill>
              </a:rPr>
              <a:t> умений ребёнка, его интересов, предпочтений, склонностей, личностных особенностей, способов взаимодействия со взрослыми и сверстниками.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Диагностический материал  для оценки  качества педагогического процесса составлен на основе критериев содержания образовательной деятельности, обозначенных в ФОП ДОО по образовательным областям с учетом возраста детей</a:t>
            </a:r>
            <a:r>
              <a:rPr lang="ru-RU" dirty="0" smtClean="0">
                <a:solidFill>
                  <a:schemeClr val="tx1"/>
                </a:solidFill>
              </a:rPr>
              <a:t>. Данные </a:t>
            </a:r>
            <a:r>
              <a:rPr lang="ru-RU" dirty="0">
                <a:solidFill>
                  <a:schemeClr val="tx1"/>
                </a:solidFill>
              </a:rPr>
              <a:t>результаты позволяют  сделать качественный  и количественный  анализ  развития каждого ребенка  и определить </a:t>
            </a:r>
            <a:r>
              <a:rPr lang="ru-RU" dirty="0" err="1">
                <a:solidFill>
                  <a:schemeClr val="tx1"/>
                </a:solidFill>
              </a:rPr>
              <a:t>общегрупповую</a:t>
            </a:r>
            <a:r>
              <a:rPr lang="ru-RU" dirty="0">
                <a:solidFill>
                  <a:schemeClr val="tx1"/>
                </a:solidFill>
              </a:rPr>
              <a:t> тенденцию развития </a:t>
            </a:r>
            <a:r>
              <a:rPr lang="ru-RU" dirty="0" smtClean="0">
                <a:solidFill>
                  <a:schemeClr val="tx1"/>
                </a:solidFill>
              </a:rPr>
              <a:t>детей.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800" b="1" dirty="0" smtClean="0"/>
              <a:t>Структура Программы</a:t>
            </a:r>
            <a:endParaRPr lang="ru-RU" sz="28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79512" y="836712"/>
            <a:ext cx="4317876" cy="79208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Обязательная часть Программы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8200" y="836712"/>
            <a:ext cx="4041775" cy="72008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Вариативная часть Программы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700808"/>
            <a:ext cx="4247328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Содержательные линии образовательной деятельности </a:t>
            </a:r>
            <a:r>
              <a:rPr lang="ru-RU" sz="2000" dirty="0" smtClean="0">
                <a:solidFill>
                  <a:schemeClr val="tx1"/>
                </a:solidFill>
              </a:rPr>
              <a:t>возраста определяются образовательными областями </a:t>
            </a:r>
            <a:r>
              <a:rPr lang="ru-RU" sz="2000" dirty="0">
                <a:solidFill>
                  <a:schemeClr val="tx1"/>
                </a:solidFill>
              </a:rPr>
              <a:t>ФОП ДО: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"</a:t>
            </a:r>
            <a:r>
              <a:rPr lang="ru-RU" sz="2000" dirty="0">
                <a:solidFill>
                  <a:schemeClr val="tx1"/>
                </a:solidFill>
              </a:rPr>
              <a:t>Социально-коммуникативное </a:t>
            </a:r>
            <a:r>
              <a:rPr lang="ru-RU" sz="2000" dirty="0" smtClean="0">
                <a:solidFill>
                  <a:schemeClr val="tx1"/>
                </a:solidFill>
              </a:rPr>
              <a:t>развитие»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2000" dirty="0">
                <a:solidFill>
                  <a:schemeClr val="tx1"/>
                </a:solidFill>
              </a:rPr>
              <a:t>Познавательное развитие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2000" dirty="0">
                <a:solidFill>
                  <a:schemeClr val="tx1"/>
                </a:solidFill>
              </a:rPr>
              <a:t>Речевое развитие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2000" dirty="0">
                <a:solidFill>
                  <a:schemeClr val="tx1"/>
                </a:solidFill>
              </a:rPr>
              <a:t>Художественно-эстетическое развитие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2000" dirty="0">
                <a:solidFill>
                  <a:schemeClr val="tx1"/>
                </a:solidFill>
              </a:rPr>
              <a:t>Физическое развитие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497388" y="1700808"/>
            <a:ext cx="4467100" cy="50405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Программа </a:t>
            </a:r>
            <a:r>
              <a:rPr lang="ru-RU" sz="1800" dirty="0" err="1">
                <a:solidFill>
                  <a:schemeClr val="tx1"/>
                </a:solidFill>
              </a:rPr>
              <a:t>Маханевой</a:t>
            </a:r>
            <a:r>
              <a:rPr lang="ru-RU" sz="1800" dirty="0">
                <a:solidFill>
                  <a:schemeClr val="tx1"/>
                </a:solidFill>
              </a:rPr>
              <a:t> М.Д. «Занятия по театрализованной деятельности в детском саду»  и рассчитана на обучение детей от 3 до 7 лет.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chemeClr val="tx1"/>
                </a:solidFill>
              </a:rPr>
              <a:t>	</a:t>
            </a:r>
            <a:r>
              <a:rPr lang="ru-RU" sz="1800" dirty="0" smtClean="0">
                <a:solidFill>
                  <a:schemeClr val="tx1"/>
                </a:solidFill>
              </a:rPr>
              <a:t>Цель программы - </a:t>
            </a:r>
            <a:r>
              <a:rPr lang="ru-RU" sz="1800" dirty="0">
                <a:solidFill>
                  <a:schemeClr val="tx1"/>
                </a:solidFill>
              </a:rPr>
              <a:t>развитие способностей детей средствами театрального искусства.</a:t>
            </a:r>
          </a:p>
        </p:txBody>
      </p:sp>
    </p:spTree>
    <p:extLst>
      <p:ext uri="{BB962C8B-B14F-4D97-AF65-F5344CB8AC3E}">
        <p14:creationId xmlns:p14="http://schemas.microsoft.com/office/powerpoint/2010/main" val="77323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dirty="0"/>
              <a:t>Программа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Программа </a:t>
            </a:r>
            <a:r>
              <a:rPr lang="ru-RU" dirty="0">
                <a:solidFill>
                  <a:schemeClr val="tx1"/>
                </a:solidFill>
              </a:rPr>
              <a:t>воспитания предусматривает приобщение детей к традиционным ценностям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российского общества -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поколении, единство народов 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7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dirty="0"/>
              <a:t>Общности  МАДОУ «Кондратовский детский сад «Акварельки»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Профессиональная   </a:t>
            </a:r>
            <a:r>
              <a:rPr lang="ru-RU" sz="2800" dirty="0" smtClean="0">
                <a:solidFill>
                  <a:schemeClr val="tx1"/>
                </a:solidFill>
              </a:rPr>
              <a:t>общность: творческие </a:t>
            </a:r>
            <a:r>
              <a:rPr lang="ru-RU" sz="2800" dirty="0">
                <a:solidFill>
                  <a:schemeClr val="tx1"/>
                </a:solidFill>
              </a:rPr>
              <a:t>группы педагогов, </a:t>
            </a:r>
            <a:r>
              <a:rPr lang="ru-RU" sz="2800" dirty="0" smtClean="0">
                <a:solidFill>
                  <a:schemeClr val="tx1"/>
                </a:solidFill>
              </a:rPr>
              <a:t>психолого-педагогический </a:t>
            </a:r>
            <a:r>
              <a:rPr lang="ru-RU" sz="2800" dirty="0" smtClean="0">
                <a:solidFill>
                  <a:schemeClr val="tx1"/>
                </a:solidFill>
              </a:rPr>
              <a:t>консилиум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 Профессионально-родительская              </a:t>
            </a:r>
            <a:r>
              <a:rPr lang="ru-RU" sz="2800" dirty="0" smtClean="0">
                <a:solidFill>
                  <a:schemeClr val="tx1"/>
                </a:solidFill>
              </a:rPr>
              <a:t>общность: родительский </a:t>
            </a:r>
            <a:r>
              <a:rPr lang="ru-RU" sz="2800" dirty="0">
                <a:solidFill>
                  <a:schemeClr val="tx1"/>
                </a:solidFill>
              </a:rPr>
              <a:t>клуб </a:t>
            </a:r>
            <a:r>
              <a:rPr lang="ru-RU" sz="2800" dirty="0" smtClean="0">
                <a:solidFill>
                  <a:schemeClr val="tx1"/>
                </a:solidFill>
              </a:rPr>
              <a:t>«Академия </a:t>
            </a:r>
            <a:r>
              <a:rPr lang="ru-RU" sz="2800" dirty="0" err="1">
                <a:solidFill>
                  <a:schemeClr val="tx1"/>
                </a:solidFill>
              </a:rPr>
              <a:t>родительства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Детско-взрослая </a:t>
            </a:r>
            <a:r>
              <a:rPr lang="ru-RU" sz="2800" dirty="0" smtClean="0">
                <a:solidFill>
                  <a:schemeClr val="tx1"/>
                </a:solidFill>
              </a:rPr>
              <a:t>общность</a:t>
            </a:r>
            <a:r>
              <a:rPr lang="ru-RU" sz="2800" dirty="0" smtClean="0">
                <a:solidFill>
                  <a:schemeClr val="tx1"/>
                </a:solidFill>
              </a:rPr>
              <a:t>: </a:t>
            </a:r>
            <a:r>
              <a:rPr lang="ru-RU" sz="2800" dirty="0" smtClean="0">
                <a:solidFill>
                  <a:schemeClr val="tx1"/>
                </a:solidFill>
              </a:rPr>
              <a:t>«Волонтеры» 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>
                <a:solidFill>
                  <a:schemeClr val="tx1"/>
                </a:solidFill>
              </a:rPr>
              <a:t>Детская </a:t>
            </a:r>
            <a:r>
              <a:rPr lang="ru-RU" sz="2800" dirty="0" smtClean="0">
                <a:solidFill>
                  <a:schemeClr val="tx1"/>
                </a:solidFill>
              </a:rPr>
              <a:t>общность: «</a:t>
            </a:r>
            <a:r>
              <a:rPr lang="ru-RU" sz="2800" dirty="0">
                <a:solidFill>
                  <a:schemeClr val="tx1"/>
                </a:solidFill>
              </a:rPr>
              <a:t>Отряд </a:t>
            </a:r>
            <a:r>
              <a:rPr lang="ru-RU" sz="2800" dirty="0" smtClean="0">
                <a:solidFill>
                  <a:schemeClr val="tx1"/>
                </a:solidFill>
              </a:rPr>
              <a:t>ЮПИД», «</a:t>
            </a:r>
            <a:r>
              <a:rPr lang="ru-RU" sz="2800" dirty="0" err="1" smtClean="0">
                <a:solidFill>
                  <a:schemeClr val="tx1"/>
                </a:solidFill>
              </a:rPr>
              <a:t>Юнармия</a:t>
            </a:r>
            <a:r>
              <a:rPr lang="ru-RU" sz="2800" dirty="0" smtClean="0">
                <a:solidFill>
                  <a:schemeClr val="tx1"/>
                </a:solidFill>
              </a:rPr>
              <a:t>»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07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/>
              <a:t>Особенности взаимодействия педагогического коллектива с семьями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Главные цели :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-</a:t>
            </a:r>
            <a:r>
              <a:rPr lang="ru-RU" sz="2000" dirty="0" smtClean="0">
                <a:solidFill>
                  <a:schemeClr val="tx1"/>
                </a:solidFill>
              </a:rPr>
              <a:t>обеспечение </a:t>
            </a:r>
            <a:r>
              <a:rPr lang="ru-RU" sz="2000" dirty="0">
                <a:solidFill>
                  <a:schemeClr val="tx1"/>
                </a:solidFill>
              </a:rPr>
              <a:t>единства подходов к воспитанию и обучению детей в условиях ДОУ и семьи; повышение воспитательного потенциала семьи.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</a:rPr>
              <a:t>Направления работы с семьёй </a:t>
            </a:r>
            <a:r>
              <a:rPr lang="ru-RU" sz="20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Диагностико</a:t>
            </a:r>
            <a:r>
              <a:rPr lang="ru-RU" sz="2000" dirty="0" smtClean="0">
                <a:solidFill>
                  <a:schemeClr val="tx1"/>
                </a:solidFill>
              </a:rPr>
              <a:t>-аналитическое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Просветительское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Консультационное</a:t>
            </a:r>
          </a:p>
          <a:p>
            <a:pPr algn="ctr"/>
            <a:r>
              <a:rPr lang="ru-RU" sz="2000" dirty="0" err="1" smtClean="0">
                <a:solidFill>
                  <a:schemeClr val="tx1"/>
                </a:solidFill>
              </a:rPr>
              <a:t>Психолого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педагогическая поддержка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12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2800" b="1" dirty="0" smtClean="0"/>
              <a:t>Коррекционно-развивающая работа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760640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ru-RU" dirty="0" smtClean="0">
                <a:solidFill>
                  <a:schemeClr val="tx1"/>
                </a:solidFill>
              </a:rPr>
              <a:t>аправлена </a:t>
            </a:r>
            <a:r>
              <a:rPr lang="ru-RU" dirty="0">
                <a:solidFill>
                  <a:schemeClr val="tx1"/>
                </a:solidFill>
              </a:rPr>
              <a:t>на обеспечение коррекции нарушений развития у различных категорий детей </a:t>
            </a:r>
            <a:r>
              <a:rPr lang="ru-RU" dirty="0" smtClean="0">
                <a:solidFill>
                  <a:schemeClr val="tx1"/>
                </a:solidFill>
              </a:rPr>
              <a:t> , в том числе </a:t>
            </a:r>
            <a:r>
              <a:rPr lang="ru-RU" dirty="0">
                <a:solidFill>
                  <a:schemeClr val="tx1"/>
                </a:solidFill>
              </a:rPr>
              <a:t>детей с ОВЗ и детей-инвалидов; оказание им квалифицированной помощи в освоении Программы, их разностороннее развитие с учётом возрастных и индивидуальных особенностей, социальной адаптации.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Коррекционно-развивающая работа-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психолого-педагогическое сопровождение </a:t>
            </a:r>
            <a:r>
              <a:rPr lang="ru-RU" dirty="0">
                <a:solidFill>
                  <a:schemeClr val="tx1"/>
                </a:solidFill>
              </a:rPr>
              <a:t>обучающихся,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психолого-педагогическое обследование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индивидуальные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групповые занятия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мониторинг </a:t>
            </a:r>
            <a:r>
              <a:rPr lang="ru-RU" dirty="0">
                <a:solidFill>
                  <a:schemeClr val="tx1"/>
                </a:solidFill>
              </a:rPr>
              <a:t>динамики </a:t>
            </a:r>
            <a:r>
              <a:rPr lang="ru-RU" dirty="0" smtClean="0">
                <a:solidFill>
                  <a:schemeClr val="tx1"/>
                </a:solidFill>
              </a:rPr>
              <a:t> развития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43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132</TotalTime>
  <Words>1183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Courier New</vt:lpstr>
      <vt:lpstr>Palatino Linotype</vt:lpstr>
      <vt:lpstr>Исполнительная</vt:lpstr>
      <vt:lpstr>Муниципальное автономное дошкольное образовательное учреждение «Кондратовский детский сад «Акварельки»    ОСНОВНАЯ   ОБРАЗОВАТЕЛЬНАЯ   ПРОГРАММА</vt:lpstr>
      <vt:lpstr>Цели и задачи реализации Программы </vt:lpstr>
      <vt:lpstr>Планируемые результаты освоения Программы </vt:lpstr>
      <vt:lpstr>        Педагогическая диагностика достижения планируемых результатов  </vt:lpstr>
      <vt:lpstr>Структура Программы</vt:lpstr>
      <vt:lpstr>Программа воспитания</vt:lpstr>
      <vt:lpstr>Общности  МАДОУ «Кондратовский детский сад «Акварельки»</vt:lpstr>
      <vt:lpstr>Особенности взаимодействия педагогического коллектива с семьями обучающихся</vt:lpstr>
      <vt:lpstr>Коррекционно-развивающая работа</vt:lpstr>
      <vt:lpstr>Организация развивающей предметно-пространственной среды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«Кондратовский детский сад «Акварельки» </dc:title>
  <dc:creator>Акварельки- Гармония</dc:creator>
  <cp:lastModifiedBy>Евгения Васенина</cp:lastModifiedBy>
  <cp:revision>14</cp:revision>
  <dcterms:created xsi:type="dcterms:W3CDTF">2023-09-05T08:06:24Z</dcterms:created>
  <dcterms:modified xsi:type="dcterms:W3CDTF">2024-09-10T11:20:54Z</dcterms:modified>
</cp:coreProperties>
</file>