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  <p:sldId id="259" r:id="rId5"/>
    <p:sldId id="263" r:id="rId6"/>
    <p:sldId id="260" r:id="rId7"/>
    <p:sldId id="261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8078" autoAdjust="0"/>
  </p:normalViewPr>
  <p:slideViewPr>
    <p:cSldViewPr>
      <p:cViewPr varScale="1">
        <p:scale>
          <a:sx n="74" d="100"/>
          <a:sy n="74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am.ru/obrazovanie/sensornoe-vospitani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84492" y="1988840"/>
            <a:ext cx="5542384" cy="3312368"/>
          </a:xfrm>
        </p:spPr>
        <p:txBody>
          <a:bodyPr/>
          <a:lstStyle/>
          <a:p>
            <a:r>
              <a:rPr lang="ru-RU" i="1" dirty="0" smtClean="0"/>
              <a:t>Оборудование для сенсорной комнаты</a:t>
            </a:r>
            <a:endParaRPr lang="ru-RU" i="1" dirty="0"/>
          </a:p>
        </p:txBody>
      </p:sp>
      <p:pic>
        <p:nvPicPr>
          <p:cNvPr id="1026" name="Picture 2" descr="C:\Users\Маша\Desktop\Работушка\IMG-26e433cd4cead5517871502f6739638b-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2860082" cy="2963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783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476672"/>
            <a:ext cx="7520940" cy="5976664"/>
          </a:xfrm>
        </p:spPr>
        <p:txBody>
          <a:bodyPr/>
          <a:lstStyle/>
          <a:p>
            <a:r>
              <a:rPr lang="ru-RU" sz="1800" dirty="0">
                <a:latin typeface="Arial" pitchFamily="34" charset="0"/>
                <a:cs typeface="Arial" pitchFamily="34" charset="0"/>
                <a:hlinkClick r:id="rId2" tooltip="Сенсорное развитие и воспитание. Сенсорика"/>
              </a:rPr>
              <a:t>Сенсорная комната</a:t>
            </a:r>
            <a:r>
              <a:rPr lang="ru-RU" sz="1800" b="0" dirty="0">
                <a:latin typeface="Arial" pitchFamily="34" charset="0"/>
                <a:cs typeface="Arial" pitchFamily="34" charset="0"/>
              </a:rPr>
              <a:t> — это организованное пространство, </a:t>
            </a:r>
            <a:r>
              <a:rPr lang="ru-RU" sz="1800" b="0" u="sng" dirty="0">
                <a:latin typeface="Arial" pitchFamily="34" charset="0"/>
                <a:cs typeface="Arial" pitchFamily="34" charset="0"/>
              </a:rPr>
              <a:t>воздействующее на органы чувств человека</a:t>
            </a:r>
            <a:r>
              <a:rPr lang="ru-RU" sz="1800" b="0" dirty="0">
                <a:latin typeface="Arial" pitchFamily="34" charset="0"/>
                <a:cs typeface="Arial" pitchFamily="34" charset="0"/>
              </a:rPr>
              <a:t>: зрение, слух, осязание, обоняние. В 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комнате</a:t>
            </a:r>
            <a:r>
              <a:rPr lang="ru-RU" sz="1800" b="0" dirty="0">
                <a:latin typeface="Arial" pitchFamily="34" charset="0"/>
                <a:cs typeface="Arial" pitchFamily="34" charset="0"/>
              </a:rPr>
              <a:t> размещается безопасное </a:t>
            </a:r>
            <a:r>
              <a:rPr lang="ru-RU" sz="1800" b="0" i="1" dirty="0">
                <a:latin typeface="Arial" pitchFamily="34" charset="0"/>
                <a:cs typeface="Arial" pitchFamily="34" charset="0"/>
              </a:rPr>
              <a:t>(без твердых поверхностей, острых углов)</a:t>
            </a:r>
            <a:r>
              <a:rPr lang="ru-RU" sz="1800" b="0" dirty="0">
                <a:latin typeface="Arial" pitchFamily="34" charset="0"/>
                <a:cs typeface="Arial" pitchFamily="34" charset="0"/>
              </a:rPr>
              <a:t> оборудование, созданное 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специально</a:t>
            </a:r>
            <a:r>
              <a:rPr lang="ru-RU" sz="1800" b="0" dirty="0">
                <a:latin typeface="Arial" pitchFamily="34" charset="0"/>
                <a:cs typeface="Arial" pitchFamily="34" charset="0"/>
              </a:rPr>
              <a:t>, чтобы стимулировать ощущения.</a:t>
            </a:r>
          </a:p>
          <a:p>
            <a:r>
              <a:rPr lang="ru-RU" sz="1800" dirty="0">
                <a:latin typeface="Arial" pitchFamily="34" charset="0"/>
                <a:cs typeface="Arial" pitchFamily="34" charset="0"/>
              </a:rPr>
              <a:t>Сенсорная комната — это не игровая</a:t>
            </a:r>
            <a:r>
              <a:rPr lang="ru-RU" sz="1800" b="0" dirty="0">
                <a:latin typeface="Arial" pitchFamily="34" charset="0"/>
                <a:cs typeface="Arial" pitchFamily="34" charset="0"/>
              </a:rPr>
              <a:t>, где ребенок проводит досуг и отдыхает. Здесь проходят 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специальные занятия</a:t>
            </a:r>
            <a:r>
              <a:rPr lang="ru-RU" sz="1800" b="0" dirty="0">
                <a:latin typeface="Arial" pitchFamily="34" charset="0"/>
                <a:cs typeface="Arial" pitchFamily="34" charset="0"/>
              </a:rPr>
              <a:t>, на которых ребенок выполняет упражнения с использованием оборудования.</a:t>
            </a:r>
          </a:p>
          <a:p>
            <a:r>
              <a:rPr lang="ru-RU" sz="1800" b="0" dirty="0">
                <a:latin typeface="Arial" pitchFamily="34" charset="0"/>
                <a:cs typeface="Arial" pitchFamily="34" charset="0"/>
              </a:rPr>
              <a:t>Работа в </a:t>
            </a:r>
            <a:r>
              <a:rPr lang="ru-RU" sz="1800" dirty="0">
                <a:latin typeface="Arial" pitchFamily="34" charset="0"/>
                <a:cs typeface="Arial" pitchFamily="34" charset="0"/>
              </a:rPr>
              <a:t>сенсорной комнате</a:t>
            </a:r>
            <a:r>
              <a:rPr lang="ru-RU" sz="1800" b="0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1800" b="0" u="sng" dirty="0">
                <a:latin typeface="Arial" pitchFamily="34" charset="0"/>
                <a:cs typeface="Arial" pitchFamily="34" charset="0"/>
              </a:rPr>
              <a:t>организуется в следующих направлениях</a:t>
            </a:r>
            <a:r>
              <a:rPr lang="ru-RU" sz="1800" b="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800" b="0" dirty="0">
                <a:latin typeface="Arial" pitchFamily="34" charset="0"/>
                <a:cs typeface="Arial" pitchFamily="34" charset="0"/>
              </a:rPr>
              <a:t>—развитие и коррекция нарушенных функций (осуществляется при выполнении упражнений, заданий, способствующих развитию </a:t>
            </a:r>
            <a:r>
              <a:rPr lang="ru-RU" sz="1800" dirty="0" err="1">
                <a:latin typeface="Arial" pitchFamily="34" charset="0"/>
                <a:cs typeface="Arial" pitchFamily="34" charset="0"/>
              </a:rPr>
              <a:t>сенсомоторики</a:t>
            </a:r>
            <a:r>
              <a:rPr lang="ru-RU" sz="1800" b="0" dirty="0">
                <a:latin typeface="Arial" pitchFamily="34" charset="0"/>
                <a:cs typeface="Arial" pitchFamily="34" charset="0"/>
              </a:rPr>
              <a:t>, психических функций);</a:t>
            </a:r>
          </a:p>
          <a:p>
            <a:r>
              <a:rPr lang="ru-RU" sz="1800" b="0" dirty="0">
                <a:latin typeface="Arial" pitchFamily="34" charset="0"/>
                <a:cs typeface="Arial" pitchFamily="34" charset="0"/>
              </a:rPr>
              <a:t>—коррекция эмоционально-волевой сферы (происходит при выполнении релаксационных упражнений, способствующих уменьшению состояния тревожности, снятию эмоционального напряжения, утомляемости, повышению саморегуляции).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133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29434" y="332656"/>
            <a:ext cx="50529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«Сухой» бассейн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43" y="1255986"/>
            <a:ext cx="3456384" cy="4320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73027" y="1255986"/>
            <a:ext cx="39604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/>
              <a:t>«</a:t>
            </a:r>
            <a:r>
              <a:rPr lang="ru-RU" b="1" i="1" dirty="0"/>
              <a:t>Сухой</a:t>
            </a:r>
            <a:r>
              <a:rPr lang="ru-RU" i="1" dirty="0"/>
              <a:t>»</a:t>
            </a:r>
            <a:r>
              <a:rPr lang="ru-RU" dirty="0"/>
              <a:t> </a:t>
            </a:r>
            <a:r>
              <a:rPr lang="ru-RU" b="1" dirty="0"/>
              <a:t>бассейн</a:t>
            </a:r>
            <a:r>
              <a:rPr lang="ru-RU" dirty="0"/>
              <a:t> оказывает многостороннее влияние на организм ребенка: нормализует деятельность </a:t>
            </a:r>
            <a:r>
              <a:rPr lang="ru-RU" dirty="0" smtClean="0"/>
              <a:t>нервной системы, </a:t>
            </a:r>
            <a:r>
              <a:rPr lang="ru-RU" dirty="0"/>
              <a:t>улучшает работу сердечно - сосудистой системы, органов дыхания, опорно-двигательного аппарата, активизирует течение обменных процессов, создает положительный психоэмоциональный фон. </a:t>
            </a:r>
            <a:endParaRPr lang="ru-RU" dirty="0" smtClean="0"/>
          </a:p>
          <a:p>
            <a:r>
              <a:rPr lang="ru-RU" dirty="0" smtClean="0"/>
              <a:t>Располагает </a:t>
            </a:r>
            <a:r>
              <a:rPr lang="ru-RU" dirty="0"/>
              <a:t>широким спектром возможностей </a:t>
            </a:r>
            <a:r>
              <a:rPr lang="ru-RU" dirty="0" smtClean="0"/>
              <a:t>профилактической </a:t>
            </a:r>
            <a:r>
              <a:rPr lang="ru-RU" dirty="0"/>
              <a:t>помощи здоровым детям, так и </a:t>
            </a:r>
            <a:r>
              <a:rPr lang="ru-RU" dirty="0" smtClean="0"/>
              <a:t>детям </a:t>
            </a:r>
            <a:r>
              <a:rPr lang="ru-RU" dirty="0"/>
              <a:t>с различными двигательными и неврологическими нарушениями.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57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i="1" cap="none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«Сухой» </a:t>
            </a:r>
            <a:r>
              <a:rPr lang="ru-RU" sz="4400" b="1" i="1" cap="none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душ</a:t>
            </a:r>
            <a:endParaRPr lang="ru-RU" sz="4400" b="1" cap="none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1124744"/>
            <a:ext cx="3312368" cy="4992668"/>
          </a:xfrm>
        </p:spPr>
        <p:txBody>
          <a:bodyPr>
            <a:normAutofit/>
          </a:bodyPr>
          <a:lstStyle/>
          <a:p>
            <a:pPr marL="0"/>
            <a:r>
              <a:rPr lang="ru-RU" sz="1800" b="0" dirty="0"/>
              <a:t>Подвесной элемент в сенсорной комнате</a:t>
            </a:r>
            <a:r>
              <a:rPr lang="ru-RU" sz="1800" dirty="0"/>
              <a:t> </a:t>
            </a:r>
            <a:endParaRPr lang="ru-RU" sz="1800" dirty="0" smtClean="0"/>
          </a:p>
          <a:p>
            <a:pPr marL="0"/>
            <a:r>
              <a:rPr lang="ru-RU" sz="1800" dirty="0" smtClean="0"/>
              <a:t>«</a:t>
            </a:r>
            <a:r>
              <a:rPr lang="ru-RU" sz="1800" dirty="0"/>
              <a:t>Сухой душ» </a:t>
            </a:r>
            <a:r>
              <a:rPr lang="ru-RU" sz="1800" b="0" dirty="0"/>
              <a:t>предназначен для стимуляции и развития тактильных ощущений, зрительной памяти, активации творческой и познавательной деятельности; служит укромным уголком. </a:t>
            </a:r>
            <a:r>
              <a:rPr lang="ru-RU" sz="1800" b="0" dirty="0"/>
              <a:t>С помощью душа, так весело и интересно запоминать новые цвета, трогать ленточки и ощущать их гладкость, посмотрев наверх – увидеть себя в окружении разноцветных ленточек.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982418"/>
            <a:ext cx="2715766" cy="40307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2418"/>
            <a:ext cx="2913788" cy="388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11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i="1" cap="none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Интерактивная   </a:t>
            </a:r>
            <a:r>
              <a:rPr lang="ru-RU" sz="4400" b="1" i="1" cap="none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песочница</a:t>
            </a:r>
            <a:endParaRPr lang="ru-RU" sz="4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6752"/>
            <a:ext cx="3240359" cy="3816424"/>
          </a:xfrm>
        </p:spPr>
      </p:pic>
      <p:sp>
        <p:nvSpPr>
          <p:cNvPr id="5" name="TextBox 4"/>
          <p:cNvSpPr txBox="1"/>
          <p:nvPr/>
        </p:nvSpPr>
        <p:spPr>
          <a:xfrm>
            <a:off x="4355976" y="155679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1196752"/>
            <a:ext cx="43924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buFont typeface="Arial"/>
              <a:buChar char="•"/>
            </a:pPr>
            <a:r>
              <a:rPr lang="ru-RU" dirty="0"/>
              <a:t>Улучшает координацию движения</a:t>
            </a:r>
          </a:p>
          <a:p>
            <a:pPr marL="457200">
              <a:buFont typeface="Arial"/>
              <a:buChar char="•"/>
            </a:pPr>
            <a:r>
              <a:rPr lang="ru-RU" dirty="0"/>
              <a:t>Стабилизирует </a:t>
            </a:r>
            <a:r>
              <a:rPr lang="ru-RU" dirty="0"/>
              <a:t>психологическое состояние, снимает напряжение</a:t>
            </a:r>
          </a:p>
          <a:p>
            <a:pPr marL="457200" algn="just">
              <a:buFont typeface="Arial"/>
              <a:buChar char="•"/>
            </a:pPr>
            <a:r>
              <a:rPr lang="ru-RU" dirty="0"/>
              <a:t>Совершенствует предметно-игровую деятельность, что в дальнейшем способствует развитию сюжетно-ролевой игры и коммуникативных навыков ребенка.</a:t>
            </a:r>
          </a:p>
          <a:p>
            <a:pPr marL="457200">
              <a:buFont typeface="Arial"/>
              <a:buChar char="•"/>
            </a:pPr>
            <a:r>
              <a:rPr lang="ru-RU" dirty="0"/>
              <a:t>Более гармонично и интенсивно способствует развитию всех познавательных функции (восприятие, внимание, память, мышление), а также речи и моторики. </a:t>
            </a:r>
          </a:p>
          <a:p>
            <a:pPr marL="457200">
              <a:buFont typeface="Arial"/>
              <a:buChar char="•"/>
            </a:pPr>
            <a:r>
              <a:rPr lang="ru-RU" dirty="0"/>
              <a:t>Развивает пространственное воображение, фантазию</a:t>
            </a:r>
          </a:p>
          <a:p>
            <a:pPr marL="457200" algn="just">
              <a:buFont typeface="Arial"/>
              <a:buChar char="•"/>
            </a:pPr>
            <a:r>
              <a:rPr lang="ru-RU" dirty="0"/>
              <a:t>Существенно усиливает желание ребенка узнавать что-то новое, экспериментировать и работать </a:t>
            </a:r>
            <a:r>
              <a:rPr lang="ru-RU" dirty="0"/>
              <a:t>самостоятельно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171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i="1" cap="none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Световая  песочница</a:t>
            </a:r>
            <a:endParaRPr lang="ru-RU" sz="4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4744"/>
            <a:ext cx="2684859" cy="357981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1196752"/>
            <a:ext cx="2983260" cy="3600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59832" y="1196752"/>
            <a:ext cx="28803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Световая песочница</a:t>
            </a:r>
            <a:endParaRPr lang="ru-RU" b="1" dirty="0"/>
          </a:p>
          <a:p>
            <a:r>
              <a:rPr lang="ru-RU" dirty="0" smtClean="0"/>
              <a:t> </a:t>
            </a:r>
            <a:r>
              <a:rPr lang="ru-RU" dirty="0"/>
              <a:t>предназначен для релаксации, тактильной и зрительной стимуляции и развития воображения, игровой </a:t>
            </a:r>
            <a:r>
              <a:rPr lang="ru-RU" dirty="0" smtClean="0"/>
              <a:t>анимации.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138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400" b="1" i="1" cap="none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Тактильная дорожка</a:t>
            </a:r>
            <a:endParaRPr lang="ru-RU" sz="4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268760"/>
            <a:ext cx="2880320" cy="3600400"/>
          </a:xfrm>
        </p:spPr>
      </p:pic>
      <p:sp>
        <p:nvSpPr>
          <p:cNvPr id="5" name="TextBox 4"/>
          <p:cNvSpPr txBox="1"/>
          <p:nvPr/>
        </p:nvSpPr>
        <p:spPr>
          <a:xfrm>
            <a:off x="3918636" y="1238663"/>
            <a:ext cx="432048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Тактильная дорожка – это специальный настил для сенсорной интеграции. </a:t>
            </a:r>
            <a:r>
              <a:rPr lang="ru-RU" sz="2400" dirty="0" smtClean="0"/>
              <a:t>Полезна </a:t>
            </a:r>
            <a:r>
              <a:rPr lang="ru-RU" sz="2400" dirty="0"/>
              <a:t>детям для развития тактильных ощущений, </a:t>
            </a:r>
            <a:r>
              <a:rPr lang="ru-RU" sz="2400" dirty="0" smtClean="0"/>
              <a:t>для </a:t>
            </a:r>
            <a:r>
              <a:rPr lang="ru-RU" sz="2400" dirty="0"/>
              <a:t>восполнения дефицита двигательной </a:t>
            </a:r>
            <a:r>
              <a:rPr lang="ru-RU" sz="2400" dirty="0" smtClean="0"/>
              <a:t>активности, так же для </a:t>
            </a:r>
            <a:r>
              <a:rPr lang="ru-RU" sz="2400" dirty="0" err="1"/>
              <a:t>для</a:t>
            </a:r>
            <a:r>
              <a:rPr lang="ru-RU" sz="2400" dirty="0"/>
              <a:t> общего укрепления организма.</a:t>
            </a:r>
          </a:p>
          <a:p>
            <a:r>
              <a:rPr lang="ru-RU" sz="2400" dirty="0" smtClean="0"/>
              <a:t>Так же дорожку используют для занятий с детьми ОВЗ, она помогает учиться </a:t>
            </a:r>
            <a:r>
              <a:rPr lang="ru-RU" sz="2400" dirty="0"/>
              <a:t>чувствовать свое тело. </a:t>
            </a:r>
          </a:p>
        </p:txBody>
      </p:sp>
    </p:spTree>
    <p:extLst>
      <p:ext uri="{BB962C8B-B14F-4D97-AF65-F5344CB8AC3E}">
        <p14:creationId xmlns:p14="http://schemas.microsoft.com/office/powerpoint/2010/main" val="21429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i="1" cap="none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Воздушно-пузырьковые колонны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4744"/>
            <a:ext cx="2796331" cy="3728441"/>
          </a:xfrm>
        </p:spPr>
      </p:pic>
      <p:sp>
        <p:nvSpPr>
          <p:cNvPr id="5" name="TextBox 4"/>
          <p:cNvSpPr txBox="1"/>
          <p:nvPr/>
        </p:nvSpPr>
        <p:spPr>
          <a:xfrm>
            <a:off x="3995936" y="1196752"/>
            <a:ext cx="439248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Их применяют в комплексе с другими инструментами для развития органов чувств у </a:t>
            </a:r>
            <a:r>
              <a:rPr lang="ru-RU" dirty="0"/>
              <a:t>детей. </a:t>
            </a:r>
          </a:p>
          <a:p>
            <a:r>
              <a:rPr lang="ru-RU" dirty="0"/>
              <a:t>Медленное </a:t>
            </a:r>
            <a:r>
              <a:rPr lang="ru-RU" dirty="0"/>
              <a:t>движение пузырьков в колонне способствует снятию напряжения, эмоциональному расслаблению. Кроме этого, наблюдение за воздушно-пузырьковой колонной развивает зрительное восприятие, формирует фиксацию взора, концентрацию внимание, зрительно-моторную координацию. </a:t>
            </a:r>
            <a:endParaRPr lang="ru-RU" dirty="0"/>
          </a:p>
          <a:p>
            <a:r>
              <a:rPr lang="ru-RU" dirty="0"/>
              <a:t>Вибрация </a:t>
            </a:r>
            <a:r>
              <a:rPr lang="ru-RU" dirty="0"/>
              <a:t>трубки способствует развитию тактильных ощущений.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254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90</TotalTime>
  <Words>163</Words>
  <Application>Microsoft Office PowerPoint</Application>
  <PresentationFormat>Экран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Углы</vt:lpstr>
      <vt:lpstr>Оборудование для сенсорной комнаты</vt:lpstr>
      <vt:lpstr>Презентация PowerPoint</vt:lpstr>
      <vt:lpstr>Презентация PowerPoint</vt:lpstr>
      <vt:lpstr>«Сухой» душ</vt:lpstr>
      <vt:lpstr>Интерактивная   песочница</vt:lpstr>
      <vt:lpstr>Световая  песочница</vt:lpstr>
      <vt:lpstr>Тактильная дорожка</vt:lpstr>
      <vt:lpstr>Воздушно-пузырьковые колонны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Оборудование для сенсорной комнаты</dc:title>
  <dc:creator>Маша</dc:creator>
  <cp:lastModifiedBy>Маша</cp:lastModifiedBy>
  <cp:revision>11</cp:revision>
  <dcterms:created xsi:type="dcterms:W3CDTF">2023-10-10T08:05:26Z</dcterms:created>
  <dcterms:modified xsi:type="dcterms:W3CDTF">2023-10-10T09:48:21Z</dcterms:modified>
</cp:coreProperties>
</file>