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76" r:id="rId4"/>
    <p:sldId id="281" r:id="rId5"/>
    <p:sldId id="283" r:id="rId6"/>
    <p:sldId id="304" r:id="rId7"/>
    <p:sldId id="278" r:id="rId8"/>
    <p:sldId id="285" r:id="rId9"/>
    <p:sldId id="299" r:id="rId10"/>
    <p:sldId id="287" r:id="rId11"/>
    <p:sldId id="297" r:id="rId12"/>
    <p:sldId id="293" r:id="rId13"/>
    <p:sldId id="301" r:id="rId14"/>
    <p:sldId id="292" r:id="rId15"/>
    <p:sldId id="29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163F"/>
    <a:srgbClr val="7690C8"/>
    <a:srgbClr val="ED7E19"/>
    <a:srgbClr val="61A375"/>
    <a:srgbClr val="008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2" d="100"/>
          <a:sy n="92" d="100"/>
        </p:scale>
        <p:origin x="-216" y="-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BF784-D86F-4FC9-9593-006FBECDB7F8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AC36A-0118-417C-AD34-9ADCED79C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9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8A1149-F9A0-412E-875B-8A69F3AB1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48A02B-4761-4485-BC00-8978E528A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6734FB-EECA-494B-B989-22CC322BE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6D11AF-151E-4D42-BBE0-EA4C7140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B5DD622-BDE0-4AAF-8C02-5605D361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818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120499-4AB4-49F8-84D8-2F727CCE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DFFC496-D49C-41F7-92F5-5663F7169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0FB1FA-3193-41E0-9C79-6540700CC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ACB79B-5FE1-4397-9167-A007C44C8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BDE93C-6C39-4009-9552-464BBC25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13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B7A695F-B268-40AD-8CD2-4E1E397F4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F6BE28F-0058-49CA-8AE3-71DBCDF94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1F0205-B7CA-4932-89B6-06762F7E5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B82F64-AD4D-4576-9564-FFECA0145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ED8892-F7ED-4FA6-AF47-29DA0185F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2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62F049-6775-4DE5-BE3A-A9A23F39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B80E52-733A-4517-B8A4-8D402E020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D4D1604-796C-44A9-921F-C70F979C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1CA80DF-ADDE-4E96-86A0-D31CE913A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E2942E-29DD-47AE-AD94-0CF7FE40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28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83724B-4596-416A-BD68-F94C8BE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660E308-BB11-4712-9B28-33133D446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D80197-CE7F-434E-BDE9-80D6E9AB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489058-D03C-499B-9903-F8E42C1D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9BA2C7-F7D3-45D3-B56A-E369655C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33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60546A-0884-4405-9E3B-7D2E16E07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33B37E-3A5A-400E-97FD-7FA3EF805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DE9EBC1-7C88-4126-92CA-C0FF6AE77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29AE14F-79D8-4AF0-9269-0E3F9A51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CACB28C-7441-4F92-B9A1-9F68B62C8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2E53B5-878B-4F5E-959D-C280A38D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55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C6E278-F0E1-4BE6-AE3A-90A3272F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784A27B-1EB6-4703-B9D6-721F1A511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DED89F7-27CD-4B0D-8124-022970D54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B7D1A37-8E2F-4104-A712-45504A623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20C0A4F-5478-4506-810F-EDA703E6C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CBBE253-D6A6-41FE-8B77-A7C0EEC7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32ED4D7-DD87-43DB-884C-6954526AD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B2106D9-C819-49FE-9B5B-76D6AA573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2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E353FC-3F71-488D-909E-9BA36142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1C97137-2AB9-49F9-B11B-2E7827E3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0389489-FB42-480B-A801-11626F5AF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63BFB5-662C-447E-9A07-D7E111EE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19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E308409-1DF5-4820-9004-ED1BCBAA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64AE259-4CF5-4971-809D-C1643B1C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26D9A1A-0F5C-4657-96E6-19FB4CF2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8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B66FD0-F115-4A33-8544-17423E1D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C5E817-6629-4BA2-AB26-97870A8A8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10C4202-9E27-4FB7-91CE-8485788A7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D98D06-79AF-4408-960E-E919F87B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07B6D72-9A71-4BA3-90DC-D895C507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435087-DBAC-4CC3-8EC9-23BDF37E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55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11A04D-35B6-476C-9616-D4390C5D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AECB0D2-4DC3-485B-88C1-C6644D768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B82D484-693F-4E1B-89F6-887308280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CF03889-1AEE-4DDD-B16A-B0A1E1B6B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69E86A3-4B52-4D7C-A011-20DFDA68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AB25A0C-45F4-40B0-83BA-A4D0C3569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47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1D002D-8C64-412A-BA9C-5C42BB71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50C425C-4312-4B89-AD7D-C0E5D467E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DB8DF1-4402-4EC5-A28F-F1126B9ED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87B8E-51D0-472C-B4F7-CDA28A5891A0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873DC4-BE9C-4830-B06A-D65BDD590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ACBA3A-DCD4-42DB-A9A1-692C41047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7E827-08C8-4250-AE56-3DF2691F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2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12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s-akvarelki.tvoysadik.ru/?section_id=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5">
            <a:extLst>
              <a:ext uri="{FF2B5EF4-FFF2-40B4-BE49-F238E27FC236}">
                <a16:creationId xmlns:a16="http://schemas.microsoft.com/office/drawing/2014/main" xmlns="" id="{6D0C123B-FBD7-4D74-9175-0D8B67646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9"/>
          <a:stretch/>
        </p:blipFill>
        <p:spPr>
          <a:xfrm rot="21250602">
            <a:off x="-69295" y="-494240"/>
            <a:ext cx="14119929" cy="83607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CB1208C-77BF-4F1F-A81D-75597DEB5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98" y="292677"/>
            <a:ext cx="1675095" cy="17332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B27787B-DD78-46E5-9E85-BB1D91E65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" y="301881"/>
            <a:ext cx="2122790" cy="14756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E88E787-A658-4E21-B481-65A41A845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88" y="292677"/>
            <a:ext cx="756314" cy="1494048"/>
          </a:xfrm>
          <a:prstGeom prst="rect">
            <a:avLst/>
          </a:prstGeom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xmlns="" id="{CB937A73-0A5C-4DA3-B9C9-12897DA7806F}"/>
              </a:ext>
            </a:extLst>
          </p:cNvPr>
          <p:cNvSpPr txBox="1">
            <a:spLocks/>
          </p:cNvSpPr>
          <p:nvPr/>
        </p:nvSpPr>
        <p:spPr>
          <a:xfrm>
            <a:off x="5731865" y="463179"/>
            <a:ext cx="6171298" cy="1515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a typeface="Cambria" panose="02040503050406030204" pitchFamily="18" charset="0"/>
                <a:cs typeface="Segoe UI Semibold" panose="020B0702040204020203" pitchFamily="34" charset="0"/>
              </a:rPr>
              <a:t>X</a:t>
            </a:r>
            <a:r>
              <a:rPr lang="ru-RU" sz="2000" dirty="0">
                <a:solidFill>
                  <a:srgbClr val="002060"/>
                </a:solidFill>
                <a:ea typeface="Cambria" panose="02040503050406030204" pitchFamily="18" charset="0"/>
              </a:rPr>
              <a:t>I</a:t>
            </a:r>
            <a:r>
              <a:rPr lang="ru-RU" sz="2000" dirty="0">
                <a:ea typeface="Cambria" panose="02040503050406030204" pitchFamily="18" charset="0"/>
                <a:cs typeface="Segoe UI Semibold" panose="020B0702040204020203" pitchFamily="34" charset="0"/>
              </a:rPr>
              <a:t> Всероссийский конкурс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a typeface="Cambria" panose="02040503050406030204" pitchFamily="18" charset="0"/>
                <a:cs typeface="Segoe UI Semibold" panose="020B0702040204020203" pitchFamily="34" charset="0"/>
              </a:rPr>
              <a:t>«Лучшая инклюзивная школа России – 2024»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a typeface="Cambria" panose="02040503050406030204" pitchFamily="18" charset="0"/>
                <a:cs typeface="Segoe UI Semibold" panose="020B0702040204020203" pitchFamily="34" charset="0"/>
              </a:rPr>
              <a:t>Номинация: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ea typeface="Cambria" panose="02040503050406030204" pitchFamily="18" charset="0"/>
                <a:cs typeface="Segoe UI Semibold" panose="020B0702040204020203" pitchFamily="34" charset="0"/>
              </a:rPr>
              <a:t>«Лучший инклюзивный детский сад»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62449EE1-96E3-4F10-93C7-711C59B5E479}"/>
              </a:ext>
            </a:extLst>
          </p:cNvPr>
          <p:cNvSpPr txBox="1">
            <a:spLocks/>
          </p:cNvSpPr>
          <p:nvPr/>
        </p:nvSpPr>
        <p:spPr>
          <a:xfrm>
            <a:off x="4688293" y="5020424"/>
            <a:ext cx="7214870" cy="1475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dirty="0"/>
              <a:t>Муниципальное автономное дошкольное образовательное учреждение «Кондратовский детский сад «Акварельки», </a:t>
            </a:r>
          </a:p>
          <a:p>
            <a:pPr algn="r">
              <a:spcBef>
                <a:spcPts val="0"/>
              </a:spcBef>
            </a:pPr>
            <a:r>
              <a:rPr lang="ru-RU" sz="1800" dirty="0"/>
              <a:t>614506 Пермский край, Пермский муниципальный округ, д. </a:t>
            </a:r>
            <a:r>
              <a:rPr lang="ru-RU" sz="1800" dirty="0" err="1"/>
              <a:t>Кондратово</a:t>
            </a:r>
            <a:r>
              <a:rPr lang="ru-RU" sz="1800" dirty="0"/>
              <a:t>, </a:t>
            </a:r>
          </a:p>
          <a:p>
            <a:pPr algn="r">
              <a:spcBef>
                <a:spcPts val="0"/>
              </a:spcBef>
            </a:pPr>
            <a:r>
              <a:rPr lang="ru-RU" sz="1800" dirty="0"/>
              <a:t>ул. Камская , дом 2 «А».</a:t>
            </a:r>
          </a:p>
          <a:p>
            <a:pPr algn="r">
              <a:spcBef>
                <a:spcPts val="0"/>
              </a:spcBef>
            </a:pPr>
            <a:r>
              <a:rPr lang="ru-RU" sz="1800" dirty="0"/>
              <a:t>О.С. Талантова, заведующий</a:t>
            </a:r>
          </a:p>
          <a:p>
            <a:pPr algn="r">
              <a:spcBef>
                <a:spcPts val="0"/>
              </a:spcBef>
            </a:pPr>
            <a:r>
              <a:rPr lang="ru-RU" sz="1800" dirty="0"/>
              <a:t>+7(342) 206-47-17 доб.2</a:t>
            </a:r>
          </a:p>
          <a:p>
            <a:pPr algn="r">
              <a:spcBef>
                <a:spcPts val="0"/>
              </a:spcBef>
            </a:pPr>
            <a:r>
              <a:rPr lang="en-US" sz="1800" dirty="0"/>
              <a:t>sad-akvarelki@dou.permkrai.ru</a:t>
            </a:r>
            <a:endParaRPr lang="ru-RU" sz="18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63A45CCC-BC05-43C0-8F96-44D93D467311}"/>
              </a:ext>
            </a:extLst>
          </p:cNvPr>
          <p:cNvGrpSpPr/>
          <p:nvPr/>
        </p:nvGrpSpPr>
        <p:grpSpPr>
          <a:xfrm>
            <a:off x="571524" y="2124114"/>
            <a:ext cx="9310418" cy="2526995"/>
            <a:chOff x="571524" y="2124114"/>
            <a:chExt cx="9310418" cy="2526995"/>
          </a:xfrm>
        </p:grpSpPr>
        <p:sp>
          <p:nvSpPr>
            <p:cNvPr id="13" name="Заголовок 1">
              <a:extLst>
                <a:ext uri="{FF2B5EF4-FFF2-40B4-BE49-F238E27FC236}">
                  <a16:creationId xmlns:a16="http://schemas.microsoft.com/office/drawing/2014/main" xmlns="" id="{4F79A633-87A4-47FD-A7DD-DB10AF9C7DB0}"/>
                </a:ext>
              </a:extLst>
            </p:cNvPr>
            <p:cNvSpPr txBox="1">
              <a:spLocks/>
            </p:cNvSpPr>
            <p:nvPr/>
          </p:nvSpPr>
          <p:spPr>
            <a:xfrm rot="21224447">
              <a:off x="1900922" y="3245481"/>
              <a:ext cx="7981020" cy="1405628"/>
            </a:xfrm>
            <a:prstGeom prst="rect">
              <a:avLst/>
            </a:prstGeom>
            <a:effectLst>
              <a:outerShdw blurRad="127000" dist="63500" dir="2700000" algn="tl" rotWithShape="0">
                <a:schemeClr val="bg1">
                  <a:lumMod val="95000"/>
                  <a:alpha val="70000"/>
                </a:schemeClr>
              </a:outerShdw>
            </a:effectLst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8000" dirty="0">
                  <a:solidFill>
                    <a:schemeClr val="bg1"/>
                  </a:solidFill>
                  <a:latin typeface="Segoe Script" panose="030B0504020000000003" pitchFamily="66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мы особенные</a:t>
              </a:r>
              <a:endParaRPr lang="ru-RU" sz="45800" dirty="0">
                <a:solidFill>
                  <a:schemeClr val="bg1"/>
                </a:solidFill>
                <a:latin typeface="Segoe Script" panose="030B0504020000000003" pitchFamily="66" charset="0"/>
                <a:cs typeface="Segoe UI Semibold" panose="020B07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EABF1D9-19F8-4714-BD9D-5D0083314BF0}"/>
                </a:ext>
              </a:extLst>
            </p:cNvPr>
            <p:cNvSpPr txBox="1"/>
            <p:nvPr/>
          </p:nvSpPr>
          <p:spPr>
            <a:xfrm>
              <a:off x="4852445" y="2626401"/>
              <a:ext cx="196740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8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Segoe UI Semibold" panose="020B0702040204020203" pitchFamily="34" charset="0"/>
                </a:rPr>
                <a:t>и</a:t>
              </a:r>
              <a:endParaRPr lang="ru-RU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Заголовок 1">
              <a:extLst>
                <a:ext uri="{FF2B5EF4-FFF2-40B4-BE49-F238E27FC236}">
                  <a16:creationId xmlns:a16="http://schemas.microsoft.com/office/drawing/2014/main" xmlns="" id="{32091510-1FA1-40A8-80AE-28BB2FF3CF4E}"/>
                </a:ext>
              </a:extLst>
            </p:cNvPr>
            <p:cNvSpPr txBox="1">
              <a:spLocks/>
            </p:cNvSpPr>
            <p:nvPr/>
          </p:nvSpPr>
          <p:spPr>
            <a:xfrm rot="21224447">
              <a:off x="571524" y="2124114"/>
              <a:ext cx="7981019" cy="1432076"/>
            </a:xfrm>
            <a:prstGeom prst="rect">
              <a:avLst/>
            </a:prstGeom>
            <a:effectLst>
              <a:outerShdw blurRad="127000" dist="63500" dir="2700000" algn="tl" rotWithShape="0">
                <a:schemeClr val="bg1">
                  <a:alpha val="50000"/>
                </a:schemeClr>
              </a:outerShdw>
            </a:effectLst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0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Мы разные</a:t>
              </a:r>
              <a:endParaRPr lang="ru-RU" sz="45800" dirty="0">
                <a:solidFill>
                  <a:schemeClr val="bg1"/>
                </a:solidFill>
                <a:latin typeface="Arial Black" panose="020B0A04020102020204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21F3B72B-3A0D-43CB-BAC8-829EAF1F7D20}"/>
              </a:ext>
            </a:extLst>
          </p:cNvPr>
          <p:cNvGrpSpPr/>
          <p:nvPr/>
        </p:nvGrpSpPr>
        <p:grpSpPr>
          <a:xfrm>
            <a:off x="500661" y="2072998"/>
            <a:ext cx="9371121" cy="2528717"/>
            <a:chOff x="4559186" y="1118239"/>
            <a:chExt cx="9371121" cy="2528717"/>
          </a:xfrm>
        </p:grpSpPr>
        <p:sp>
          <p:nvSpPr>
            <p:cNvPr id="14" name="Заголовок 1">
              <a:extLst>
                <a:ext uri="{FF2B5EF4-FFF2-40B4-BE49-F238E27FC236}">
                  <a16:creationId xmlns:a16="http://schemas.microsoft.com/office/drawing/2014/main" xmlns="" id="{2005B2EB-8261-408C-9625-CB3D9BFB38C3}"/>
                </a:ext>
              </a:extLst>
            </p:cNvPr>
            <p:cNvSpPr txBox="1">
              <a:spLocks/>
            </p:cNvSpPr>
            <p:nvPr/>
          </p:nvSpPr>
          <p:spPr>
            <a:xfrm rot="21224447">
              <a:off x="4559186" y="1118239"/>
              <a:ext cx="7981019" cy="1432076"/>
            </a:xfrm>
            <a:prstGeom prst="rect">
              <a:avLst/>
            </a:prstGeom>
            <a:effectLst>
              <a:outerShdw blurRad="127000" dist="63500" dir="2700000" algn="tl" rotWithShape="0">
                <a:schemeClr val="bg1">
                  <a:alpha val="50000"/>
                </a:schemeClr>
              </a:outerShdw>
            </a:effectLst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0" dirty="0">
                  <a:latin typeface="Arial Black" panose="020B0A04020102020204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Мы разные</a:t>
              </a:r>
              <a:endParaRPr lang="ru-RU" sz="45800" dirty="0">
                <a:latin typeface="Arial Black" panose="020B0A04020102020204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8" name="Заголовок 1">
              <a:extLst>
                <a:ext uri="{FF2B5EF4-FFF2-40B4-BE49-F238E27FC236}">
                  <a16:creationId xmlns:a16="http://schemas.microsoft.com/office/drawing/2014/main" xmlns="" id="{97DB53F0-554D-4D8A-9F8E-7FA52E3BFBA9}"/>
                </a:ext>
              </a:extLst>
            </p:cNvPr>
            <p:cNvSpPr txBox="1">
              <a:spLocks/>
            </p:cNvSpPr>
            <p:nvPr/>
          </p:nvSpPr>
          <p:spPr>
            <a:xfrm rot="21224447">
              <a:off x="5949287" y="2241328"/>
              <a:ext cx="7981020" cy="1405628"/>
            </a:xfrm>
            <a:prstGeom prst="rect">
              <a:avLst/>
            </a:prstGeom>
            <a:effectLst>
              <a:outerShdw blurRad="127000" dist="63500" dir="2700000" algn="tl" rotWithShape="0">
                <a:schemeClr val="bg1">
                  <a:lumMod val="95000"/>
                  <a:alpha val="70000"/>
                </a:schemeClr>
              </a:outerShdw>
            </a:effectLst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8000" dirty="0">
                  <a:latin typeface="Segoe Script" panose="030B0504020000000003" pitchFamily="66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мы особенные</a:t>
              </a:r>
              <a:endParaRPr lang="ru-RU" sz="45800" dirty="0">
                <a:latin typeface="Segoe Script" panose="030B0504020000000003" pitchFamily="66" charset="0"/>
                <a:cs typeface="Segoe UI Semibold" panose="020B07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A2C0878-7271-4517-A677-3DEF4EF0BD59}"/>
                </a:ext>
              </a:extLst>
            </p:cNvPr>
            <p:cNvSpPr txBox="1"/>
            <p:nvPr/>
          </p:nvSpPr>
          <p:spPr>
            <a:xfrm>
              <a:off x="8840107" y="1637747"/>
              <a:ext cx="196740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8000" dirty="0">
                  <a:latin typeface="Cambria" panose="02040503050406030204" pitchFamily="18" charset="0"/>
                  <a:ea typeface="Cambria" panose="02040503050406030204" pitchFamily="18" charset="0"/>
                  <a:cs typeface="Segoe UI Semibold" panose="020B0702040204020203" pitchFamily="34" charset="0"/>
                </a:rPr>
                <a:t>и</a:t>
              </a:r>
              <a:endParaRPr lang="ru-RU" sz="8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678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ED2879-3C50-4EF6-B236-A82A5DEF6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55503B0-8BCD-416E-99C7-B993156AD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1"/>
          <a:stretch/>
        </p:blipFill>
        <p:spPr>
          <a:xfrm>
            <a:off x="-1" y="0"/>
            <a:ext cx="1219200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8AEB99-1A10-410B-AE9D-EC4863F515AC}"/>
              </a:ext>
            </a:extLst>
          </p:cNvPr>
          <p:cNvSpPr txBox="1"/>
          <p:nvPr/>
        </p:nvSpPr>
        <p:spPr>
          <a:xfrm>
            <a:off x="1912620" y="5447128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i="1" dirty="0"/>
              <a:t>Васенина Евгения Александровна</a:t>
            </a:r>
          </a:p>
          <a:p>
            <a:pPr>
              <a:spcAft>
                <a:spcPts val="600"/>
              </a:spcAft>
            </a:pPr>
            <a:r>
              <a:rPr lang="ru-RU" sz="2000" i="1" dirty="0"/>
              <a:t>Старший воспитатель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1B8E6D-B1B6-4B90-AB35-4FBDF794EFA2}"/>
              </a:ext>
            </a:extLst>
          </p:cNvPr>
          <p:cNvSpPr txBox="1"/>
          <p:nvPr/>
        </p:nvSpPr>
        <p:spPr>
          <a:xfrm>
            <a:off x="640080" y="859800"/>
            <a:ext cx="6248399" cy="3370923"/>
          </a:xfrm>
          <a:prstGeom prst="rect">
            <a:avLst/>
          </a:prstGeom>
          <a:noFill/>
          <a:effectLst>
            <a:glow rad="63500">
              <a:schemeClr val="bg1"/>
            </a:glow>
            <a:outerShdw blurRad="50800" dist="38100" dir="5400000" algn="t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defTabSz="533400">
              <a:lnSpc>
                <a:spcPct val="107000"/>
              </a:lnSpc>
              <a:spcAft>
                <a:spcPts val="800"/>
              </a:spcAft>
              <a:tabLst>
                <a:tab pos="441325" algn="l"/>
              </a:tabLst>
            </a:pP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Главная цель такого взаимодействия - построить образовательный процесс таким образом, чтобы обеспечить ребенку чувство психологической защищенности, эмоционального и познавательного развития, помочь осознать себя частью общества через формирование образцов позитивного социального поведения, ознакомления с культурой поведения в обществе в целом, обучение навыкам повседневной деятельности и развитие его индивидуальности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F7F2E0D-45FE-41B4-9269-7BE4179D6DFF}"/>
              </a:ext>
            </a:extLst>
          </p:cNvPr>
          <p:cNvSpPr/>
          <p:nvPr/>
        </p:nvSpPr>
        <p:spPr>
          <a:xfrm>
            <a:off x="350795" y="0"/>
            <a:ext cx="7922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9045F01-14C7-42F4-9F75-A6379B3DE3F3}"/>
              </a:ext>
            </a:extLst>
          </p:cNvPr>
          <p:cNvSpPr/>
          <p:nvPr/>
        </p:nvSpPr>
        <p:spPr>
          <a:xfrm>
            <a:off x="6286776" y="3374536"/>
            <a:ext cx="7922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1828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79A746-FBDB-45EA-A78D-3BCC7D48E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35796"/>
            <a:ext cx="5376378" cy="40222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797A21D-D999-4E61-9AB3-14FC9D49F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 b="35624"/>
          <a:stretch/>
        </p:blipFill>
        <p:spPr>
          <a:xfrm>
            <a:off x="7048499" y="0"/>
            <a:ext cx="5143500" cy="36599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800D6AB-DB86-47A9-A339-FC6BC849C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4"/>
          <a:stretch/>
        </p:blipFill>
        <p:spPr>
          <a:xfrm>
            <a:off x="5352398" y="3632282"/>
            <a:ext cx="6839601" cy="32553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5C7FE5-81EB-4B28-B6E2-A2A24CB20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6" y="-15600"/>
            <a:ext cx="7076034" cy="31858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723A58E-8752-4819-AF9D-A396F554FC67}"/>
              </a:ext>
            </a:extLst>
          </p:cNvPr>
          <p:cNvSpPr/>
          <p:nvPr/>
        </p:nvSpPr>
        <p:spPr>
          <a:xfrm>
            <a:off x="4023" y="9642"/>
            <a:ext cx="12187976" cy="687802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82F11B9-F0E3-41D9-861A-474E5334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239162"/>
            <a:ext cx="10894240" cy="1325563"/>
          </a:xfrm>
          <a:effectLst/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Взаимодействие с родителями</a:t>
            </a:r>
            <a:endParaRPr lang="ru-RU" sz="4000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B6379E9-F748-4B5D-A667-B0DECF1782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4" b="45385"/>
          <a:stretch/>
        </p:blipFill>
        <p:spPr>
          <a:xfrm rot="588551">
            <a:off x="2479646" y="3861449"/>
            <a:ext cx="5158045" cy="3623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DCBD7C-B724-4763-9A8F-186318E39980}"/>
              </a:ext>
            </a:extLst>
          </p:cNvPr>
          <p:cNvSpPr txBox="1"/>
          <p:nvPr/>
        </p:nvSpPr>
        <p:spPr>
          <a:xfrm rot="623399">
            <a:off x="2443684" y="5102906"/>
            <a:ext cx="5093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1600" b="1" dirty="0"/>
              <a:t>родительский клуб </a:t>
            </a:r>
            <a:r>
              <a:rPr lang="ru-RU" sz="1600" b="1" dirty="0">
                <a:solidFill>
                  <a:srgbClr val="0070C0"/>
                </a:solidFill>
              </a:rPr>
              <a:t>«Академия родительства»</a:t>
            </a:r>
            <a:r>
              <a:rPr lang="ru-RU" sz="1600" b="1" dirty="0"/>
              <a:t>;</a:t>
            </a:r>
          </a:p>
          <a:p>
            <a:pPr marL="342900" indent="-342900">
              <a:buFontTx/>
              <a:buChar char="-"/>
            </a:pPr>
            <a:r>
              <a:rPr lang="ru-RU" sz="1600" b="1" dirty="0"/>
              <a:t>совместные </a:t>
            </a:r>
            <a:r>
              <a:rPr lang="ru-RU" sz="1600" b="1" dirty="0">
                <a:solidFill>
                  <a:srgbClr val="C2163F"/>
                </a:solidFill>
              </a:rPr>
              <a:t>мастер-классы</a:t>
            </a:r>
            <a:r>
              <a:rPr lang="ru-RU" sz="1600" b="1" dirty="0"/>
              <a:t>;</a:t>
            </a:r>
          </a:p>
          <a:p>
            <a:pPr marL="342900" indent="-342900">
              <a:buFontTx/>
              <a:buChar char="-"/>
            </a:pPr>
            <a:r>
              <a:rPr lang="ru-RU" sz="1600" b="1" dirty="0"/>
              <a:t>традиционные мероприятия ДОО </a:t>
            </a:r>
            <a:r>
              <a:rPr lang="ru-RU" sz="1600" b="1" dirty="0">
                <a:solidFill>
                  <a:srgbClr val="C2163F"/>
                </a:solidFill>
              </a:rPr>
              <a:t>«Театральный сезон»;</a:t>
            </a:r>
          </a:p>
          <a:p>
            <a:pPr marL="342900" indent="-342900">
              <a:buFontTx/>
              <a:buChar char="-"/>
            </a:pPr>
            <a:r>
              <a:rPr lang="ru-RU" sz="1600" b="1" dirty="0"/>
              <a:t>консультативный </a:t>
            </a:r>
            <a:r>
              <a:rPr lang="ru-RU" sz="1600" b="1" dirty="0">
                <a:solidFill>
                  <a:srgbClr val="0070C0"/>
                </a:solidFill>
              </a:rPr>
              <a:t>пункт</a:t>
            </a:r>
            <a:r>
              <a:rPr lang="ru-RU" sz="1600" b="1" dirty="0"/>
              <a:t>;</a:t>
            </a:r>
          </a:p>
          <a:p>
            <a:pPr marL="342900" indent="-342900">
              <a:buFontTx/>
              <a:buChar char="-"/>
            </a:pPr>
            <a:r>
              <a:rPr lang="ru-RU" sz="1600" b="1" dirty="0"/>
              <a:t>тематические </a:t>
            </a:r>
            <a:r>
              <a:rPr lang="ru-RU" sz="1600" b="1" dirty="0">
                <a:solidFill>
                  <a:srgbClr val="C00000"/>
                </a:solidFill>
              </a:rPr>
              <a:t>праздники</a:t>
            </a:r>
            <a:r>
              <a:rPr lang="ru-RU" sz="1600" b="1" dirty="0"/>
              <a:t>;</a:t>
            </a:r>
          </a:p>
          <a:p>
            <a:pPr marL="342900" indent="-342900">
              <a:buFontTx/>
              <a:buChar char="-"/>
            </a:pPr>
            <a:r>
              <a:rPr lang="ru-RU" sz="1600" b="1" dirty="0">
                <a:solidFill>
                  <a:srgbClr val="0070C0"/>
                </a:solidFill>
              </a:rPr>
              <a:t>практикумы</a:t>
            </a:r>
            <a:r>
              <a:rPr lang="ru-RU" sz="1600" b="1" dirty="0"/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381620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5FEF24-FFF2-4E4D-B505-D778D8284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57" b="25631"/>
          <a:stretch/>
        </p:blipFill>
        <p:spPr>
          <a:xfrm rot="10800000">
            <a:off x="-4" y="0"/>
            <a:ext cx="4998719" cy="44348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866C1AD-B124-427E-886D-AFC544E5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42" y="1230249"/>
            <a:ext cx="3661166" cy="5735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E0A8488-B769-4070-8FFE-099FE10A1B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06" y="-50500"/>
            <a:ext cx="7616817" cy="690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D7B9E3-A19D-49E1-9687-70CF78783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6" b="10769"/>
          <a:stretch/>
        </p:blipFill>
        <p:spPr>
          <a:xfrm>
            <a:off x="3481442" y="168785"/>
            <a:ext cx="8706849" cy="6689216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82F11B9-F0E3-41D9-861A-474E5334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239162"/>
            <a:ext cx="5541579" cy="1325563"/>
          </a:xfrm>
          <a:effectLst>
            <a:glow rad="63500">
              <a:schemeClr val="bg1">
                <a:lumMod val="95000"/>
                <a:alpha val="40000"/>
              </a:schemeClr>
            </a:glow>
            <a:outerShdw blurRad="50800" dist="38100" dir="5400000" algn="t" rotWithShape="0">
              <a:schemeClr val="bg1">
                <a:lumMod val="95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Результаты</a:t>
            </a:r>
            <a:endParaRPr lang="ru-RU" sz="4000" dirty="0">
              <a:latin typeface="Segoe Script" panose="030B0504020000000003" pitchFamily="66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FC4076-8CC2-421F-B41C-EAE8D50AE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51" y="-1"/>
            <a:ext cx="4907173" cy="6542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CCE2EC0-25E3-49FD-B711-763813396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8" y="1586591"/>
            <a:ext cx="3984485" cy="5312647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xmlns="" id="{25CD6E12-70DD-4516-8E0C-B95C174DD3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524" t="2344" r="20336" b="7780"/>
          <a:stretch/>
        </p:blipFill>
        <p:spPr>
          <a:xfrm rot="316330">
            <a:off x="4289126" y="3184563"/>
            <a:ext cx="2891951" cy="1980035"/>
          </a:xfrm>
          <a:prstGeom prst="rect">
            <a:avLst/>
          </a:prstGeom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5F320C5-0CB3-4E4B-8E2D-7218211FE9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3817" t="6242" r="1706" b="3665"/>
          <a:stretch/>
        </p:blipFill>
        <p:spPr>
          <a:xfrm rot="16905658">
            <a:off x="6173918" y="2085691"/>
            <a:ext cx="2849135" cy="1875923"/>
          </a:xfrm>
          <a:prstGeom prst="rect">
            <a:avLst/>
          </a:prstGeom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5FE9B06-C587-4F25-9CE0-8F2276E5C0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74" t="11924" r="29523" b="8123"/>
          <a:stretch/>
        </p:blipFill>
        <p:spPr>
          <a:xfrm>
            <a:off x="4134457" y="1346735"/>
            <a:ext cx="2880797" cy="1944549"/>
          </a:xfrm>
          <a:prstGeom prst="rect">
            <a:avLst/>
          </a:prstGeom>
          <a:effectLst/>
        </p:spPr>
      </p:pic>
      <p:pic>
        <p:nvPicPr>
          <p:cNvPr id="5" name="image2.jpeg">
            <a:extLst>
              <a:ext uri="{FF2B5EF4-FFF2-40B4-BE49-F238E27FC236}">
                <a16:creationId xmlns:a16="http://schemas.microsoft.com/office/drawing/2014/main" xmlns="" id="{1055D9A9-48B7-4FB7-80AB-5CA2D53CC125}"/>
              </a:ext>
            </a:extLst>
          </p:cNvPr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32634">
            <a:off x="3031141" y="1612576"/>
            <a:ext cx="2011710" cy="26491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5090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ECC773C-1654-419D-84F8-18CEB205FA50}"/>
              </a:ext>
            </a:extLst>
          </p:cNvPr>
          <p:cNvSpPr/>
          <p:nvPr/>
        </p:nvSpPr>
        <p:spPr>
          <a:xfrm>
            <a:off x="1" y="0"/>
            <a:ext cx="12191999" cy="689190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8FE269-2251-4E4A-A561-3352D5D91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8"/>
          <a:stretch/>
        </p:blipFill>
        <p:spPr>
          <a:xfrm>
            <a:off x="5457880" y="4278"/>
            <a:ext cx="6734119" cy="43163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F0FBFD1-50EE-4726-820C-2BC321E85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b="24886"/>
          <a:stretch/>
        </p:blipFill>
        <p:spPr>
          <a:xfrm>
            <a:off x="0" y="3429001"/>
            <a:ext cx="5457881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35426A-24D2-4BAD-991C-9DA646DB6E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2459">
            <a:off x="-482377" y="1031073"/>
            <a:ext cx="5676056" cy="3096973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82F11B9-F0E3-41D9-861A-474E5334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239163"/>
            <a:ext cx="10894240" cy="906732"/>
          </a:xfrm>
          <a:effectLst/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Результаты внедрения практики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DBB97A-2819-45A6-8DB3-8DD6C13B4E08}"/>
              </a:ext>
            </a:extLst>
          </p:cNvPr>
          <p:cNvSpPr txBox="1"/>
          <p:nvPr/>
        </p:nvSpPr>
        <p:spPr>
          <a:xfrm>
            <a:off x="156850" y="1564725"/>
            <a:ext cx="4820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За последние 3 года из детского сада нет оттока детей в другие ДОУ по причине перевода в группы компенсирующей направленности или по причине неудовлетворенности качеством получаемого образования;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110D120-452D-4EB3-B2CB-22E45D0CC2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2459">
            <a:off x="4804387" y="3529948"/>
            <a:ext cx="7712984" cy="4208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9D81B8-C776-4BD3-B102-F9D5C1A7C44F}"/>
              </a:ext>
            </a:extLst>
          </p:cNvPr>
          <p:cNvSpPr txBox="1"/>
          <p:nvPr/>
        </p:nvSpPr>
        <p:spPr>
          <a:xfrm>
            <a:off x="5720209" y="4372069"/>
            <a:ext cx="6471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Создана нормативно-правовая база реализации инклюзивного образования;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Разработан и апробирован, успешно применяется алгоритм сопровождения детей с ОВЗ;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Создана комфортная развивающая образовательная среда для обеспечения образования, социальной адаптации и интеграции детей с ОВЗ.</a:t>
            </a:r>
          </a:p>
        </p:txBody>
      </p:sp>
    </p:spTree>
    <p:extLst>
      <p:ext uri="{BB962C8B-B14F-4D97-AF65-F5344CB8AC3E}">
        <p14:creationId xmlns:p14="http://schemas.microsoft.com/office/powerpoint/2010/main" val="4142229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314E2CA-20C4-4AD1-99C9-8C3197418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3999">
            <a:off x="-374275" y="1247954"/>
            <a:ext cx="6261335" cy="6172551"/>
          </a:xfrm>
          <a:prstGeom prst="rect">
            <a:avLst/>
          </a:prstGeom>
          <a:noFill/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82F11B9-F0E3-41D9-861A-474E5334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239162"/>
            <a:ext cx="10894240" cy="1325563"/>
          </a:xfrm>
          <a:effectLst/>
        </p:spPr>
        <p:txBody>
          <a:bodyPr>
            <a:norm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Результаты внедрения практики</a:t>
            </a:r>
            <a:endParaRPr lang="ru-RU" sz="4000" dirty="0">
              <a:latin typeface="Segoe Script" panose="030B0504020000000003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D38266-B9DD-4798-8423-6F70473FCEF9}"/>
              </a:ext>
            </a:extLst>
          </p:cNvPr>
          <p:cNvSpPr txBox="1"/>
          <p:nvPr/>
        </p:nvSpPr>
        <p:spPr>
          <a:xfrm>
            <a:off x="370171" y="3799986"/>
            <a:ext cx="4614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100 % педагогов применяют эффективные формы, методы и приемы работы с детьми с ОВЗ, используют индивидуальный и дифференцированный подход в работе с детьми с разными психофизиологическими, личностными и индивидуальными особенностями;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30CA42D-05B5-42D5-B484-D9618C1494BF}"/>
              </a:ext>
            </a:extLst>
          </p:cNvPr>
          <p:cNvSpPr/>
          <p:nvPr/>
        </p:nvSpPr>
        <p:spPr>
          <a:xfrm>
            <a:off x="5654954" y="1511925"/>
            <a:ext cx="921022" cy="4809375"/>
          </a:xfrm>
          <a:prstGeom prst="rect">
            <a:avLst/>
          </a:prstGeom>
          <a:solidFill>
            <a:srgbClr val="ED7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47E924C-5105-4B3C-B76F-255878F3CCB2}"/>
              </a:ext>
            </a:extLst>
          </p:cNvPr>
          <p:cNvSpPr/>
          <p:nvPr/>
        </p:nvSpPr>
        <p:spPr>
          <a:xfrm>
            <a:off x="5654953" y="2049287"/>
            <a:ext cx="921022" cy="4324814"/>
          </a:xfrm>
          <a:prstGeom prst="rect">
            <a:avLst/>
          </a:prstGeom>
          <a:solidFill>
            <a:srgbClr val="769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DF7E97-AE42-4BDE-81A2-6517F6B89606}"/>
              </a:ext>
            </a:extLst>
          </p:cNvPr>
          <p:cNvSpPr txBox="1"/>
          <p:nvPr/>
        </p:nvSpPr>
        <p:spPr>
          <a:xfrm>
            <a:off x="5654953" y="1549773"/>
            <a:ext cx="92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6D0138-AA84-4FC9-9C4E-2A7CD44305CC}"/>
              </a:ext>
            </a:extLst>
          </p:cNvPr>
          <p:cNvSpPr txBox="1"/>
          <p:nvPr/>
        </p:nvSpPr>
        <p:spPr>
          <a:xfrm>
            <a:off x="5654953" y="2080181"/>
            <a:ext cx="92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98%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ED744C-9F2F-47A6-A9D7-6B52CBA7C49D}"/>
              </a:ext>
            </a:extLst>
          </p:cNvPr>
          <p:cNvSpPr txBox="1"/>
          <p:nvPr/>
        </p:nvSpPr>
        <p:spPr>
          <a:xfrm>
            <a:off x="7941893" y="1880126"/>
            <a:ext cx="3867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100% воспитанников с ОВЗ и </a:t>
            </a:r>
            <a:r>
              <a:rPr lang="ru-RU" sz="2000"/>
              <a:t>с ОП </a:t>
            </a:r>
            <a:r>
              <a:rPr lang="ru-RU" sz="2000" dirty="0"/>
              <a:t>включены во все виды детской деятельности, осуществляемые в ДОУ;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A124E0-E203-4D4A-BE4D-ECD239D334B2}"/>
              </a:ext>
            </a:extLst>
          </p:cNvPr>
          <p:cNvSpPr txBox="1"/>
          <p:nvPr/>
        </p:nvSpPr>
        <p:spPr>
          <a:xfrm>
            <a:off x="7605250" y="3529872"/>
            <a:ext cx="4296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Положительная динамика в коррекции и развитии детей с ОВЗ составляет 100 %;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F96B6C-A26D-4D3E-BCC8-DA88AE727DA4}"/>
              </a:ext>
            </a:extLst>
          </p:cNvPr>
          <p:cNvSpPr txBox="1"/>
          <p:nvPr/>
        </p:nvSpPr>
        <p:spPr>
          <a:xfrm>
            <a:off x="382433" y="1630161"/>
            <a:ext cx="4614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100% родителей получают квалифицированную консультативную, психологическую и практическую помощь по воспитанию, развитию, обучению и коррекции нарушений у ребенка;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1405CD-8DC8-49F9-90D7-87177CC4A870}"/>
              </a:ext>
            </a:extLst>
          </p:cNvPr>
          <p:cNvSpPr txBox="1"/>
          <p:nvPr/>
        </p:nvSpPr>
        <p:spPr>
          <a:xfrm>
            <a:off x="7342968" y="5037977"/>
            <a:ext cx="4036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98 % родителей активно участвуют в совместных мероприятиях с детьми;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9D11C26F-D807-4488-952F-64158640D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92" y="1216440"/>
            <a:ext cx="2731014" cy="60344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9C90A44-A5D4-49FF-BBBC-F429A8184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99" y="1880127"/>
            <a:ext cx="798578" cy="34868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B4677BC8-CA8B-44D8-B2BF-6931FF4D4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296">
            <a:off x="6712156" y="1301959"/>
            <a:ext cx="2545085" cy="551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5D11DFB-9A81-44A7-BADE-B833FD4AA1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03" y="1756678"/>
            <a:ext cx="1001151" cy="231953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6296E629-CC19-4DD0-9956-0BEB4F8295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30" y="2379587"/>
            <a:ext cx="795530" cy="33162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7BE4912-137A-4835-9437-67A640049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3999">
            <a:off x="6664116" y="3469531"/>
            <a:ext cx="6178311" cy="6090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818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1A46A4-2233-43F1-9A96-2E6F529D9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2FBCEA27-9E1C-49CB-ABE7-D6668641F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6956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0A9855-B3EA-4701-A5E3-70AB0122D772}"/>
              </a:ext>
            </a:extLst>
          </p:cNvPr>
          <p:cNvSpPr txBox="1"/>
          <p:nvPr/>
        </p:nvSpPr>
        <p:spPr>
          <a:xfrm>
            <a:off x="1877511" y="5569545"/>
            <a:ext cx="9177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614506, Пермский край, д.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Кондратово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Камская, дом № 2а (корпус №1); ул. Школьная зд.5 (корпус №2)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+7(342) 206-47-17, +7(342) 206-47-75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sad-akvarelki@dou.permkrai.ru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6547A9-0572-47BE-A907-3A3D46C60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61262"/>
            <a:ext cx="5257800" cy="1430122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24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8EE961B-9316-4573-898E-BA4461B8E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3" b="10202"/>
          <a:stretch/>
        </p:blipFill>
        <p:spPr>
          <a:xfrm>
            <a:off x="0" y="-1"/>
            <a:ext cx="12192000" cy="686216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9238A80-B462-4BFF-BCB4-E98CF3411E7D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E2104731-BAD7-4C67-8B58-65D38CC82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045">
            <a:off x="1254736" y="2382372"/>
            <a:ext cx="4701698" cy="5142076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651825-A72A-4B60-983F-2421B6BFEC69}"/>
              </a:ext>
            </a:extLst>
          </p:cNvPr>
          <p:cNvSpPr txBox="1"/>
          <p:nvPr/>
        </p:nvSpPr>
        <p:spPr>
          <a:xfrm>
            <a:off x="1833035" y="3291439"/>
            <a:ext cx="3578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Общее количество обучающихся – </a:t>
            </a:r>
            <a:r>
              <a:rPr lang="ru-RU" sz="4400" b="1" dirty="0">
                <a:solidFill>
                  <a:srgbClr val="C00000"/>
                </a:solidFill>
              </a:rPr>
              <a:t>887 человек</a:t>
            </a:r>
            <a:endParaRPr lang="ru-RU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99FE2E2-2068-4D77-9A6E-118E95A80223}"/>
              </a:ext>
            </a:extLst>
          </p:cNvPr>
          <p:cNvSpPr txBox="1"/>
          <p:nvPr/>
        </p:nvSpPr>
        <p:spPr>
          <a:xfrm>
            <a:off x="1996994" y="4292719"/>
            <a:ext cx="32377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schemeClr val="tx1"/>
                </a:solidFill>
              </a:rPr>
              <a:t>РАС – 9 человек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</a:rPr>
              <a:t>УО – 2 человека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</a:rPr>
              <a:t>ЗПР – 37 человек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</a:rPr>
              <a:t>ТНР – 67 человек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</a:rPr>
              <a:t>ОДА – 1 человек</a:t>
            </a:r>
          </a:p>
          <a:p>
            <a:pPr lvl="0"/>
            <a:r>
              <a:rPr lang="ru-RU" sz="2400" b="1" dirty="0">
                <a:solidFill>
                  <a:schemeClr val="tx1"/>
                </a:solidFill>
              </a:rPr>
              <a:t>ТМНР – 1 человек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5A9DBAD-2B77-484F-A57C-5CF509C86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117">
            <a:off x="6323206" y="1687178"/>
            <a:ext cx="5307165" cy="52941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893FF8F-E760-4450-8163-9C4CACA0A6FC}"/>
              </a:ext>
            </a:extLst>
          </p:cNvPr>
          <p:cNvSpPr txBox="1"/>
          <p:nvPr/>
        </p:nvSpPr>
        <p:spPr>
          <a:xfrm>
            <a:off x="6328410" y="2921167"/>
            <a:ext cx="192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Комбинированные группы</a:t>
            </a:r>
          </a:p>
          <a:p>
            <a:pPr lvl="0" algn="ctr"/>
            <a:r>
              <a:rPr lang="ru-RU" sz="28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9F42029-EA45-4211-8D22-45BEE7984D73}"/>
              </a:ext>
            </a:extLst>
          </p:cNvPr>
          <p:cNvSpPr txBox="1"/>
          <p:nvPr/>
        </p:nvSpPr>
        <p:spPr>
          <a:xfrm>
            <a:off x="6622214" y="4826674"/>
            <a:ext cx="2008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Компенсирующая группа для детей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с РАС, ТМНР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0B90C20-631C-43FE-B0CB-30E017F8FD4E}"/>
              </a:ext>
            </a:extLst>
          </p:cNvPr>
          <p:cNvSpPr txBox="1"/>
          <p:nvPr/>
        </p:nvSpPr>
        <p:spPr>
          <a:xfrm rot="1876635">
            <a:off x="8604018" y="2192088"/>
            <a:ext cx="245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Общеобразовательные группы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A99A2A0-783D-4A90-926D-BBC2BF5A7BC6}"/>
              </a:ext>
            </a:extLst>
          </p:cNvPr>
          <p:cNvSpPr txBox="1"/>
          <p:nvPr/>
        </p:nvSpPr>
        <p:spPr>
          <a:xfrm>
            <a:off x="8798189" y="4822268"/>
            <a:ext cx="1927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Компенсирующие группы для детей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</a:rPr>
              <a:t>с ТНР</a:t>
            </a:r>
          </a:p>
          <a:p>
            <a:pPr lvl="0" algn="ctr"/>
            <a:r>
              <a:rPr lang="ru-RU" sz="28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A07103-3A0E-44E9-8B38-81BC23BA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90" y="392180"/>
            <a:ext cx="10515600" cy="1325563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Контингент обучающихся </a:t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детского сада «Акварельки» </a:t>
            </a:r>
          </a:p>
        </p:txBody>
      </p:sp>
    </p:spTree>
    <p:extLst>
      <p:ext uri="{BB962C8B-B14F-4D97-AF65-F5344CB8AC3E}">
        <p14:creationId xmlns:p14="http://schemas.microsoft.com/office/powerpoint/2010/main" val="1196294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82F11B9-F0E3-41D9-861A-474E5334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239162"/>
            <a:ext cx="10515600" cy="1325563"/>
          </a:xfrm>
          <a:effectLst/>
        </p:spPr>
        <p:txBody>
          <a:bodyPr>
            <a:norm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Нормативная база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21843F-8B67-468A-A5FA-EF67FDCB7A8A}"/>
              </a:ext>
            </a:extLst>
          </p:cNvPr>
          <p:cNvSpPr txBox="1"/>
          <p:nvPr/>
        </p:nvSpPr>
        <p:spPr>
          <a:xfrm>
            <a:off x="5756988" y="1493780"/>
            <a:ext cx="6245189" cy="4693593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Адаптированная образовательная программа ДОО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Положение о группе компенсирующей направленности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Положение о социально-психологической службе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Положение о логопедической помощи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Положение о </a:t>
            </a:r>
            <a:r>
              <a:rPr lang="ru-RU" sz="2400" dirty="0" err="1"/>
              <a:t>ППк</a:t>
            </a:r>
            <a:r>
              <a:rPr lang="ru-RU" sz="2400" dirty="0"/>
              <a:t> ДОУ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Приказ о работе </a:t>
            </a:r>
            <a:r>
              <a:rPr lang="ru-RU" sz="2400" dirty="0" err="1"/>
              <a:t>ППк</a:t>
            </a:r>
            <a:r>
              <a:rPr lang="ru-RU" sz="2400" dirty="0"/>
              <a:t> ДОУ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Положение о службе ранней помощи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https://ds-akvarelki.tvoysadik.ru/?section_id=55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9C725E-91D2-478F-8CA6-AAF9D5EE4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2"/>
          <a:stretch/>
        </p:blipFill>
        <p:spPr>
          <a:xfrm rot="4790595">
            <a:off x="6579822" y="1182013"/>
            <a:ext cx="7428700" cy="5352464"/>
          </a:xfrm>
          <a:prstGeom prst="rect">
            <a:avLst/>
          </a:prstGeom>
          <a:noFill/>
        </p:spPr>
      </p:pic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xmlns="" id="{B623D74D-3334-443B-8C99-27A274E4B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3" y="1278293"/>
            <a:ext cx="5057651" cy="505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57578CC-67F9-4D8D-9F11-114AD7EA5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15839"/>
          <a:stretch/>
        </p:blipFill>
        <p:spPr>
          <a:xfrm rot="4589132">
            <a:off x="5568779" y="-874995"/>
            <a:ext cx="7389858" cy="6712177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ACD952-5DF2-44AF-88A1-3DEBC0D5D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5" y="548639"/>
            <a:ext cx="10375645" cy="68351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A07103-3A0E-44E9-8B38-81BC23BA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290" y="320040"/>
            <a:ext cx="6076030" cy="1116375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Практика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6B15C48-E48F-4610-A814-6AC458EA47AB}"/>
              </a:ext>
            </a:extLst>
          </p:cNvPr>
          <p:cNvSpPr txBox="1">
            <a:spLocks/>
          </p:cNvSpPr>
          <p:nvPr/>
        </p:nvSpPr>
        <p:spPr>
          <a:xfrm>
            <a:off x="6913705" y="1612798"/>
            <a:ext cx="5039703" cy="14056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latin typeface="Segoe Script" panose="030B0504020000000003" pitchFamily="66" charset="0"/>
                <a:ea typeface="Calibri" panose="020F0502020204030204" pitchFamily="34" charset="0"/>
                <a:cs typeface="Segoe UI Semibold" panose="020B0702040204020203" pitchFamily="34" charset="0"/>
              </a:rPr>
              <a:t>мы особенные</a:t>
            </a:r>
            <a:endParaRPr lang="ru-RU" sz="18400" dirty="0">
              <a:latin typeface="Segoe Script" panose="030B0504020000000003" pitchFamily="66" charset="0"/>
              <a:cs typeface="Segoe UI Semibold" panose="020B0702040204020203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8EB4B68-D5B7-4747-A026-7C5E5D5272DE}"/>
              </a:ext>
            </a:extLst>
          </p:cNvPr>
          <p:cNvSpPr txBox="1">
            <a:spLocks/>
          </p:cNvSpPr>
          <p:nvPr/>
        </p:nvSpPr>
        <p:spPr>
          <a:xfrm>
            <a:off x="6913705" y="1411854"/>
            <a:ext cx="5029200" cy="7881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800" dirty="0">
                <a:latin typeface="Arial Black" panose="020B0A04020102020204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Мы разные и</a:t>
            </a:r>
            <a:endParaRPr lang="ru-RU" sz="18400" dirty="0">
              <a:latin typeface="Arial Black" panose="020B0A0402010202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39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7570D2A-8D20-4595-9B7E-F0587EE55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 r="16473"/>
          <a:stretch/>
        </p:blipFill>
        <p:spPr>
          <a:xfrm rot="20846141">
            <a:off x="6565466" y="-1150979"/>
            <a:ext cx="5873000" cy="5696913"/>
          </a:xfrm>
          <a:prstGeom prst="rect">
            <a:avLst/>
          </a:prstGeom>
        </p:spPr>
      </p:pic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xmlns="" id="{6998E993-5154-4913-811C-3913558494F2}"/>
              </a:ext>
            </a:extLst>
          </p:cNvPr>
          <p:cNvSpPr/>
          <p:nvPr/>
        </p:nvSpPr>
        <p:spPr>
          <a:xfrm>
            <a:off x="492761" y="2015080"/>
            <a:ext cx="8026088" cy="4416833"/>
          </a:xfrm>
          <a:prstGeom prst="homePlate">
            <a:avLst>
              <a:gd name="adj" fmla="val 23502"/>
            </a:avLst>
          </a:prstGeom>
          <a:solidFill>
            <a:srgbClr val="008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5B504E-64B4-4A5D-B660-758CDDF03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120" y="507365"/>
            <a:ext cx="5770880" cy="1325563"/>
          </a:xfrm>
          <a:effectLst>
            <a:glow rad="101600">
              <a:schemeClr val="bg1">
                <a:lumMod val="9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психолого-педагогическое сопровождение детей с ОВЗ, в основе которой лежат принципы инклюзивного и дифференцированного обучения, комплексное сопровождение воспитанников и родителей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46C5CAD-0FCE-4EAD-AC3A-9FF6E6E4FFA7}"/>
              </a:ext>
            </a:extLst>
          </p:cNvPr>
          <p:cNvSpPr txBox="1">
            <a:spLocks/>
          </p:cNvSpPr>
          <p:nvPr/>
        </p:nvSpPr>
        <p:spPr>
          <a:xfrm rot="16200000">
            <a:off x="-1122282" y="3939097"/>
            <a:ext cx="4416834" cy="56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Ценности инклюзии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F385B2-8E7B-42A9-89FD-BCC40F38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" y="415925"/>
            <a:ext cx="6416040" cy="1325563"/>
          </a:xfrm>
        </p:spPr>
        <p:txBody>
          <a:bodyPr/>
          <a:lstStyle/>
          <a:p>
            <a:r>
              <a:rPr lang="ru-RU" sz="4400" dirty="0">
                <a:latin typeface="Arial Black" panose="020B0A04020102020204" pitchFamily="34" charset="0"/>
              </a:rPr>
              <a:t>«Мы разные </a:t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>и мы особенные»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BEAC33-2DF6-4AD0-9E78-5BC33116521A}"/>
              </a:ext>
            </a:extLst>
          </p:cNvPr>
          <p:cNvSpPr txBox="1"/>
          <p:nvPr/>
        </p:nvSpPr>
        <p:spPr>
          <a:xfrm>
            <a:off x="1446245" y="2330669"/>
            <a:ext cx="59995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ценность личности не зависит от ее способностей и достижений;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человек способен думать и чувствовать;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человека имеет право быть услышанным;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члены общества нуждаются друг в друге, в формировании жизненных навыков и социальных компетенций;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успешное образование может осуществляться только в естественной среде, в контексте реальных человеческих взаимоотношений;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разнообразие усиливает все стороны жизни человека.</a:t>
            </a:r>
          </a:p>
        </p:txBody>
      </p:sp>
      <p:sp>
        <p:nvSpPr>
          <p:cNvPr id="18" name="Стрелка: шеврон 17">
            <a:extLst>
              <a:ext uri="{FF2B5EF4-FFF2-40B4-BE49-F238E27FC236}">
                <a16:creationId xmlns:a16="http://schemas.microsoft.com/office/drawing/2014/main" xmlns="" id="{CF971941-3356-40A9-8E0F-50A16EF57F67}"/>
              </a:ext>
            </a:extLst>
          </p:cNvPr>
          <p:cNvSpPr/>
          <p:nvPr/>
        </p:nvSpPr>
        <p:spPr>
          <a:xfrm>
            <a:off x="8198425" y="2015079"/>
            <a:ext cx="3315550" cy="4416833"/>
          </a:xfrm>
          <a:prstGeom prst="chevron">
            <a:avLst>
              <a:gd name="adj" fmla="val 32398"/>
            </a:avLst>
          </a:prstGeom>
          <a:solidFill>
            <a:srgbClr val="ED7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 </a:t>
            </a:r>
          </a:p>
          <a:p>
            <a:pPr algn="ctr"/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РАЗНЫЕ И МЫ ОСОБЕННЫЕ»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3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63A12B7-990B-4F97-8CE9-0E2698863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2"/>
          <a:stretch/>
        </p:blipFill>
        <p:spPr>
          <a:xfrm rot="15500064">
            <a:off x="-1407183" y="892764"/>
            <a:ext cx="7428700" cy="5352464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F385B2-8E7B-42A9-89FD-BCC40F38B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" y="415925"/>
            <a:ext cx="6416040" cy="1325563"/>
          </a:xfrm>
        </p:spPr>
        <p:txBody>
          <a:bodyPr/>
          <a:lstStyle/>
          <a:p>
            <a:r>
              <a:rPr lang="ru-RU" sz="4400" dirty="0">
                <a:latin typeface="Arial Black" panose="020B0A04020102020204" pitchFamily="34" charset="0"/>
              </a:rPr>
              <a:t>«Мы разные </a:t>
            </a:r>
            <a:br>
              <a:rPr lang="ru-RU" sz="4400" dirty="0">
                <a:latin typeface="Arial Black" panose="020B0A04020102020204" pitchFamily="34" charset="0"/>
              </a:rPr>
            </a:br>
            <a:r>
              <a:rPr lang="ru-RU" sz="4400" dirty="0">
                <a:latin typeface="Arial Black" panose="020B0A04020102020204" pitchFamily="34" charset="0"/>
              </a:rPr>
              <a:t>и мы особенные» </a:t>
            </a:r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BA27D710-C250-4628-B860-A48988EF44DE}"/>
              </a:ext>
            </a:extLst>
          </p:cNvPr>
          <p:cNvSpPr/>
          <p:nvPr/>
        </p:nvSpPr>
        <p:spPr>
          <a:xfrm>
            <a:off x="4105469" y="2015078"/>
            <a:ext cx="7964611" cy="4416833"/>
          </a:xfrm>
          <a:prstGeom prst="roundRect">
            <a:avLst>
              <a:gd name="adj" fmla="val 9912"/>
            </a:avLst>
          </a:prstGeom>
          <a:solidFill>
            <a:srgbClr val="61A3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Подбор и разработка разноуровневых заданий с учетом индивидуальных особенностей учеников;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Осуществление индивидуального подхода;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групп по уровню;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Подбор посильных заданий в соответствии с необходимым объемом помощи;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занятия со «особыми» детьми;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Тщательная разработка методики введения нового материала (несмотря на равенство условий, новые знания усваиваются по-разному).</a:t>
            </a:r>
          </a:p>
        </p:txBody>
      </p:sp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xmlns="" id="{A2BF90C6-2F08-4CA7-8D00-4850DB5D46BE}"/>
              </a:ext>
            </a:extLst>
          </p:cNvPr>
          <p:cNvSpPr/>
          <p:nvPr/>
        </p:nvSpPr>
        <p:spPr>
          <a:xfrm>
            <a:off x="492760" y="2015077"/>
            <a:ext cx="3315550" cy="4416833"/>
          </a:xfrm>
          <a:prstGeom prst="chevron">
            <a:avLst>
              <a:gd name="adj" fmla="val 32398"/>
            </a:avLst>
          </a:prstGeom>
          <a:solidFill>
            <a:srgbClr val="ED7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 </a:t>
            </a:r>
          </a:p>
          <a:p>
            <a:pPr algn="ctr"/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РАЗНЫЕ И МЫ ОСОБЕННЫЕ»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47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1E81710-04F0-4F8B-8DD1-B725347EC891}"/>
              </a:ext>
            </a:extLst>
          </p:cNvPr>
          <p:cNvSpPr txBox="1">
            <a:spLocks/>
          </p:cNvSpPr>
          <p:nvPr/>
        </p:nvSpPr>
        <p:spPr>
          <a:xfrm>
            <a:off x="160882" y="289584"/>
            <a:ext cx="5229356" cy="16433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Segoe Script" panose="030B0504020000000003" pitchFamily="66" charset="0"/>
              </a:rPr>
              <a:t>Организация </a:t>
            </a:r>
          </a:p>
          <a:p>
            <a:r>
              <a:rPr lang="ru-RU" sz="3600" b="1" dirty="0">
                <a:latin typeface="Segoe Script" panose="030B0504020000000003" pitchFamily="66" charset="0"/>
              </a:rPr>
              <a:t>образовательной </a:t>
            </a:r>
          </a:p>
          <a:p>
            <a:r>
              <a:rPr lang="ru-RU" sz="3600" b="1" dirty="0">
                <a:latin typeface="Segoe Script" panose="030B0504020000000003" pitchFamily="66" charset="0"/>
              </a:rPr>
              <a:t>среды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5A367983-8F34-410B-8469-9F3C90C1C37E}"/>
              </a:ext>
            </a:extLst>
          </p:cNvPr>
          <p:cNvGrpSpPr/>
          <p:nvPr/>
        </p:nvGrpSpPr>
        <p:grpSpPr>
          <a:xfrm>
            <a:off x="60960" y="685824"/>
            <a:ext cx="12915089" cy="7427340"/>
            <a:chOff x="728041" y="197024"/>
            <a:chExt cx="12061984" cy="693672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6AE8850C-9712-42F8-80F8-F315DC93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41" y="197024"/>
              <a:ext cx="12061984" cy="6936728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53B914C5-91BC-4A9B-A643-0D008A437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921" y="460545"/>
              <a:ext cx="5229356" cy="407939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FAD7D1-5C6E-49EB-8CDE-C897D4958DA2}"/>
              </a:ext>
            </a:extLst>
          </p:cNvPr>
          <p:cNvSpPr txBox="1"/>
          <p:nvPr/>
        </p:nvSpPr>
        <p:spPr>
          <a:xfrm>
            <a:off x="4300902" y="2224082"/>
            <a:ext cx="35129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 </a:t>
            </a:r>
          </a:p>
          <a:p>
            <a:pPr algn="ctr"/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РАЗНЫЕ И МЫ ОСОБЕННЫЕ»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FF777A-94CD-4A48-85CA-E51DF65EBF02}"/>
              </a:ext>
            </a:extLst>
          </p:cNvPr>
          <p:cNvSpPr txBox="1"/>
          <p:nvPr/>
        </p:nvSpPr>
        <p:spPr>
          <a:xfrm>
            <a:off x="1335916" y="5275549"/>
            <a:ext cx="3136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Взаимодействие с родителями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6BB2B2-1F28-47CB-A9FC-C655669856A4}"/>
              </a:ext>
            </a:extLst>
          </p:cNvPr>
          <p:cNvSpPr txBox="1"/>
          <p:nvPr/>
        </p:nvSpPr>
        <p:spPr>
          <a:xfrm>
            <a:off x="5290316" y="5557349"/>
            <a:ext cx="3136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chemeClr val="bg1"/>
                </a:solidFill>
              </a:rPr>
              <a:t>Доступная </a:t>
            </a:r>
          </a:p>
          <a:p>
            <a:pPr lvl="0"/>
            <a:r>
              <a:rPr lang="ru-RU" sz="2800" b="1" dirty="0">
                <a:solidFill>
                  <a:schemeClr val="bg1"/>
                </a:solidFill>
              </a:rPr>
              <a:t>среда, КРППС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40B0F56-144F-4DA8-B9B7-72C5E16B84C8}"/>
              </a:ext>
            </a:extLst>
          </p:cNvPr>
          <p:cNvSpPr txBox="1"/>
          <p:nvPr/>
        </p:nvSpPr>
        <p:spPr>
          <a:xfrm>
            <a:off x="7927398" y="4737495"/>
            <a:ext cx="3136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chemeClr val="bg1"/>
                </a:solidFill>
              </a:rPr>
              <a:t>Дополнительное образование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16B254-ABA3-453C-A204-BEE551ADFCF5}"/>
              </a:ext>
            </a:extLst>
          </p:cNvPr>
          <p:cNvSpPr txBox="1"/>
          <p:nvPr/>
        </p:nvSpPr>
        <p:spPr>
          <a:xfrm>
            <a:off x="8678958" y="1586378"/>
            <a:ext cx="3235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800" b="1" dirty="0">
                <a:solidFill>
                  <a:schemeClr val="bg1"/>
                </a:solidFill>
              </a:rPr>
              <a:t>Специалисты психолого- педагогического сопровождения + педагоги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CF20FBC-5476-481F-BABA-B93064EE5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9" y="2405389"/>
            <a:ext cx="1675095" cy="1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20">
            <a:extLst>
              <a:ext uri="{FF2B5EF4-FFF2-40B4-BE49-F238E27FC236}">
                <a16:creationId xmlns:a16="http://schemas.microsoft.com/office/drawing/2014/main" xmlns="" id="{813BCE0C-8E37-45FB-8026-D32A05BF4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r="-3552"/>
          <a:stretch/>
        </p:blipFill>
        <p:spPr>
          <a:xfrm>
            <a:off x="0" y="0"/>
            <a:ext cx="13389684" cy="68580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213A4A-FF48-408B-811B-4F2DB0D2C004}"/>
              </a:ext>
            </a:extLst>
          </p:cNvPr>
          <p:cNvSpPr txBox="1"/>
          <p:nvPr/>
        </p:nvSpPr>
        <p:spPr>
          <a:xfrm>
            <a:off x="7475220" y="5345291"/>
            <a:ext cx="483185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1800" b="1" i="1" dirty="0"/>
              <a:t>Щеколдина Светлана Вячеславовна, </a:t>
            </a:r>
          </a:p>
          <a:p>
            <a:pPr algn="r">
              <a:spcAft>
                <a:spcPts val="600"/>
              </a:spcAft>
            </a:pPr>
            <a:r>
              <a:rPr lang="ru-RU" sz="1800" i="1" dirty="0"/>
              <a:t>учитель-дефектолог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3AEA66F-303A-4EC2-A7E5-2B3DB97B0770}"/>
              </a:ext>
            </a:extLst>
          </p:cNvPr>
          <p:cNvSpPr txBox="1"/>
          <p:nvPr/>
        </p:nvSpPr>
        <p:spPr>
          <a:xfrm>
            <a:off x="4602480" y="426085"/>
            <a:ext cx="7970520" cy="4337341"/>
          </a:xfrm>
          <a:prstGeom prst="rect">
            <a:avLst/>
          </a:prstGeom>
          <a:noFill/>
          <a:effectLst>
            <a:outerShdw blurRad="50800" dist="38100" dir="5400000" algn="t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defTabSz="533400">
              <a:lnSpc>
                <a:spcPct val="107000"/>
              </a:lnSpc>
              <a:spcAft>
                <a:spcPts val="800"/>
              </a:spcAft>
              <a:tabLst>
                <a:tab pos="441325" algn="l"/>
              </a:tabLst>
            </a:pP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Уровневая дифференциация - разрабатывалась как технология развивающего обучения, однако оказалась эффективной в и условиях инклюзии. </a:t>
            </a:r>
          </a:p>
          <a:p>
            <a:pPr defTabSz="533400">
              <a:lnSpc>
                <a:spcPct val="107000"/>
              </a:lnSpc>
              <a:spcAft>
                <a:spcPts val="800"/>
              </a:spcAft>
              <a:tabLst>
                <a:tab pos="441325" algn="l"/>
              </a:tabLst>
            </a:pP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Цель и главное преимущество данной технологии в инклюзивном образовании заключается в том, что индивидуализация обучения реализуется на создании оптимальных условий для выявления интересов, способностей,  и возможностей детей. </a:t>
            </a:r>
          </a:p>
          <a:p>
            <a:pPr defTabSz="533400">
              <a:lnSpc>
                <a:spcPct val="107000"/>
              </a:lnSpc>
              <a:spcAft>
                <a:spcPts val="800"/>
              </a:spcAft>
              <a:tabLst>
                <a:tab pos="441325" algn="l"/>
              </a:tabLst>
            </a:pP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Обучение каждого воспитанника происходит на уровне их собственных возможностей и способностей.</a:t>
            </a:r>
          </a:p>
          <a:p>
            <a:pPr defTabSz="533400">
              <a:lnSpc>
                <a:spcPct val="107000"/>
              </a:lnSpc>
              <a:spcAft>
                <a:spcPts val="800"/>
              </a:spcAft>
              <a:tabLst>
                <a:tab pos="441325" algn="l"/>
              </a:tabLst>
            </a:pP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Технология обеспечивает не только получение детьми базового уровня знаний, но и создаёт возможности для их расширения, углубления и применения их в повседневной жизни. 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84C1950-C62B-4851-BEA4-5B7FFBC81B73}"/>
              </a:ext>
            </a:extLst>
          </p:cNvPr>
          <p:cNvSpPr/>
          <p:nvPr/>
        </p:nvSpPr>
        <p:spPr>
          <a:xfrm>
            <a:off x="3810275" y="-80056"/>
            <a:ext cx="7922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2EE02F6-8B94-4A33-896C-586384073825}"/>
              </a:ext>
            </a:extLst>
          </p:cNvPr>
          <p:cNvSpPr/>
          <p:nvPr/>
        </p:nvSpPr>
        <p:spPr>
          <a:xfrm>
            <a:off x="11986002" y="3878388"/>
            <a:ext cx="7922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276719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7D5C672-5D9F-4CEE-9FE6-DB29C76BD7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5850"/>
          <a:stretch/>
        </p:blipFill>
        <p:spPr>
          <a:xfrm>
            <a:off x="0" y="-843"/>
            <a:ext cx="1219200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8FBD037-B2BD-49EA-BFF3-F1175123265A}"/>
              </a:ext>
            </a:extLst>
          </p:cNvPr>
          <p:cNvSpPr/>
          <p:nvPr/>
        </p:nvSpPr>
        <p:spPr>
          <a:xfrm>
            <a:off x="0" y="-843"/>
            <a:ext cx="12192000" cy="685884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5C570B-726E-4622-9378-9424C7F5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2355">
            <a:off x="3855001" y="1271309"/>
            <a:ext cx="4884585" cy="531399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82F11B9-F0E3-41D9-861A-474E5334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27" y="280394"/>
            <a:ext cx="10894240" cy="1325563"/>
          </a:xfrm>
          <a:effectLst/>
        </p:spPr>
        <p:txBody>
          <a:bodyPr>
            <a:normAutofit fontScale="90000"/>
          </a:bodyPr>
          <a:lstStyle/>
          <a:p>
            <a:pPr>
              <a:tabLst>
                <a:tab pos="2419350" algn="l"/>
              </a:tabLst>
            </a:pP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Специалисты </a:t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</a:b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психолого-педагогического сопровождения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27D733-FEE2-460D-937B-95C83628C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38" y="2369334"/>
            <a:ext cx="1564460" cy="3047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F63D18-98D2-40C4-B104-F8F0AA8CCA64}"/>
              </a:ext>
            </a:extLst>
          </p:cNvPr>
          <p:cNvSpPr txBox="1"/>
          <p:nvPr/>
        </p:nvSpPr>
        <p:spPr>
          <a:xfrm rot="249480">
            <a:off x="5628569" y="1216608"/>
            <a:ext cx="161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Учитель-дефектолог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295620-69C6-4E3D-8B44-51C448A148E1}"/>
              </a:ext>
            </a:extLst>
          </p:cNvPr>
          <p:cNvSpPr txBox="1"/>
          <p:nvPr/>
        </p:nvSpPr>
        <p:spPr>
          <a:xfrm rot="288828">
            <a:off x="6943006" y="3480623"/>
            <a:ext cx="161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Педагог-психолог 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764CEF-5003-4139-89BE-CE6F26D2FF69}"/>
              </a:ext>
            </a:extLst>
          </p:cNvPr>
          <p:cNvSpPr txBox="1"/>
          <p:nvPr/>
        </p:nvSpPr>
        <p:spPr>
          <a:xfrm rot="313463">
            <a:off x="4981107" y="5408633"/>
            <a:ext cx="1617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Логопед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C4B50CD-D00A-4B16-99E9-90F7C3714FB9}"/>
              </a:ext>
            </a:extLst>
          </p:cNvPr>
          <p:cNvSpPr txBox="1"/>
          <p:nvPr/>
        </p:nvSpPr>
        <p:spPr>
          <a:xfrm rot="356828">
            <a:off x="3800977" y="3328143"/>
            <a:ext cx="1617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Социальный педагог        </a:t>
            </a:r>
            <a:r>
              <a:rPr lang="ru-RU" sz="32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459E92-61F9-47EE-9987-79D939F8D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251" y="4683321"/>
            <a:ext cx="1675095" cy="1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34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6762</TotalTime>
  <Words>627</Words>
  <Application>Microsoft Office PowerPoint</Application>
  <PresentationFormat>Произвольный</PresentationFormat>
  <Paragraphs>122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Контингент обучающихся  детского сада «Акварельки» </vt:lpstr>
      <vt:lpstr>Нормативная база</vt:lpstr>
      <vt:lpstr>Практика</vt:lpstr>
      <vt:lpstr>«Мы разные  и мы особенные» </vt:lpstr>
      <vt:lpstr>«Мы разные  и мы особенные» </vt:lpstr>
      <vt:lpstr>Презентация PowerPoint</vt:lpstr>
      <vt:lpstr>Презентация PowerPoint</vt:lpstr>
      <vt:lpstr>Специалисты  психолого-педагогического сопровождения</vt:lpstr>
      <vt:lpstr>Презентация PowerPoint</vt:lpstr>
      <vt:lpstr>Взаимодействие с родителями</vt:lpstr>
      <vt:lpstr>Результаты</vt:lpstr>
      <vt:lpstr>Результаты внедрения практики</vt:lpstr>
      <vt:lpstr>Результаты внедрения практики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разные и мы особенные</dc:title>
  <dc:creator>ilyabukirev@outlook.com</dc:creator>
  <cp:lastModifiedBy>Андрей</cp:lastModifiedBy>
  <cp:revision>107</cp:revision>
  <dcterms:created xsi:type="dcterms:W3CDTF">2024-08-10T10:50:01Z</dcterms:created>
  <dcterms:modified xsi:type="dcterms:W3CDTF">2024-09-05T15:17:29Z</dcterms:modified>
</cp:coreProperties>
</file>