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4" r:id="rId6"/>
    <p:sldId id="265" r:id="rId7"/>
    <p:sldId id="260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6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-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1EBC2-C6E8-48F2-BF44-9F9B0CA2E8E9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2F2D309-030B-4ED0-82A8-D55A1AB05F3C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Театрализованная деятельность</a:t>
          </a:r>
        </a:p>
      </dgm:t>
    </dgm:pt>
    <dgm:pt modelId="{A3BB30F1-2C4E-41D4-8495-143ED1960B95}" type="parTrans" cxnId="{902B05EC-1720-4443-878B-A292DD1A2EAF}">
      <dgm:prSet/>
      <dgm:spPr/>
      <dgm:t>
        <a:bodyPr/>
        <a:lstStyle/>
        <a:p>
          <a:endParaRPr lang="ru-RU"/>
        </a:p>
      </dgm:t>
    </dgm:pt>
    <dgm:pt modelId="{B995DB04-69A9-4448-8F85-24D661478DDE}" type="sibTrans" cxnId="{902B05EC-1720-4443-878B-A292DD1A2EAF}">
      <dgm:prSet/>
      <dgm:spPr/>
      <dgm:t>
        <a:bodyPr/>
        <a:lstStyle/>
        <a:p>
          <a:endParaRPr lang="ru-RU"/>
        </a:p>
      </dgm:t>
    </dgm:pt>
    <dgm:pt modelId="{8D6E8519-E90E-4C6A-ABEC-5322A9DC148F}">
      <dgm:prSet phldrT="[Текст]"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уровневой дифференциации</a:t>
          </a:r>
        </a:p>
      </dgm:t>
    </dgm:pt>
    <dgm:pt modelId="{52D5B80A-1E41-410B-A764-ABFD37BD5F70}" type="parTrans" cxnId="{8B51FA7A-4F8A-41A9-8B6E-D9A579353D7E}">
      <dgm:prSet/>
      <dgm:spPr/>
      <dgm:t>
        <a:bodyPr/>
        <a:lstStyle/>
        <a:p>
          <a:endParaRPr lang="ru-RU"/>
        </a:p>
      </dgm:t>
    </dgm:pt>
    <dgm:pt modelId="{8251ADA0-8A8C-476E-A805-6D0892FB79F1}" type="sibTrans" cxnId="{8B51FA7A-4F8A-41A9-8B6E-D9A579353D7E}">
      <dgm:prSet/>
      <dgm:spPr/>
      <dgm:t>
        <a:bodyPr/>
        <a:lstStyle/>
        <a:p>
          <a:endParaRPr lang="ru-RU"/>
        </a:p>
      </dgm:t>
    </dgm:pt>
    <dgm:pt modelId="{E323F0BD-53F4-4729-B401-F31D6DFBDE4A}">
      <dgm:prSet phldrT="[Текст]" custT="1"/>
      <dgm:spPr/>
      <dgm:t>
        <a:bodyPr/>
        <a:lstStyle/>
        <a:p>
          <a:r>
            <a:rPr lang="ru-RU" sz="1800" b="1" dirty="0"/>
            <a:t>Цифровой методический и образовательный ресурс</a:t>
          </a:r>
        </a:p>
      </dgm:t>
    </dgm:pt>
    <dgm:pt modelId="{8DD03538-08D2-49F7-BA5B-5604B62C244C}" type="parTrans" cxnId="{A214F561-8F3E-4381-9456-6306BD375480}">
      <dgm:prSet/>
      <dgm:spPr/>
      <dgm:t>
        <a:bodyPr/>
        <a:lstStyle/>
        <a:p>
          <a:endParaRPr lang="ru-RU"/>
        </a:p>
      </dgm:t>
    </dgm:pt>
    <dgm:pt modelId="{11FB20FB-6F9C-494A-A2B0-62D656169412}" type="sibTrans" cxnId="{A214F561-8F3E-4381-9456-6306BD375480}">
      <dgm:prSet/>
      <dgm:spPr/>
      <dgm:t>
        <a:bodyPr/>
        <a:lstStyle/>
        <a:p>
          <a:endParaRPr lang="ru-RU"/>
        </a:p>
      </dgm:t>
    </dgm:pt>
    <dgm:pt modelId="{61A62D76-0E32-43C2-A62E-F14DEBF239C6}">
      <dgm:prSet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Музейная педагогика</a:t>
          </a:r>
        </a:p>
      </dgm:t>
    </dgm:pt>
    <dgm:pt modelId="{04982D14-1EEB-42A6-919C-3FC233A191FB}" type="parTrans" cxnId="{A1880999-BE0F-4F96-9A43-4886C24591D9}">
      <dgm:prSet/>
      <dgm:spPr/>
      <dgm:t>
        <a:bodyPr/>
        <a:lstStyle/>
        <a:p>
          <a:endParaRPr lang="ru-RU"/>
        </a:p>
      </dgm:t>
    </dgm:pt>
    <dgm:pt modelId="{E66172DD-40D1-441C-B089-9BBFA29950E4}" type="sibTrans" cxnId="{A1880999-BE0F-4F96-9A43-4886C24591D9}">
      <dgm:prSet/>
      <dgm:spPr/>
      <dgm:t>
        <a:bodyPr/>
        <a:lstStyle/>
        <a:p>
          <a:endParaRPr lang="ru-RU"/>
        </a:p>
      </dgm:t>
    </dgm:pt>
    <dgm:pt modelId="{8B582237-C0FF-4A20-9EE8-CA4217C1875D}">
      <dgm:prSet custT="1"/>
      <dgm:spPr/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Сетевое взаимодействие с социальными партнерами</a:t>
          </a:r>
        </a:p>
      </dgm:t>
    </dgm:pt>
    <dgm:pt modelId="{BC071AB3-391C-4437-8C29-8B84A3C7F8F6}" type="parTrans" cxnId="{DBD5D141-3C70-4A85-820A-1193EBD0689E}">
      <dgm:prSet/>
      <dgm:spPr/>
      <dgm:t>
        <a:bodyPr/>
        <a:lstStyle/>
        <a:p>
          <a:endParaRPr lang="ru-RU"/>
        </a:p>
      </dgm:t>
    </dgm:pt>
    <dgm:pt modelId="{6EFBCCF1-B487-4A32-8AF4-09F62AF9F02B}" type="sibTrans" cxnId="{DBD5D141-3C70-4A85-820A-1193EBD0689E}">
      <dgm:prSet/>
      <dgm:spPr/>
      <dgm:t>
        <a:bodyPr/>
        <a:lstStyle/>
        <a:p>
          <a:endParaRPr lang="ru-RU"/>
        </a:p>
      </dgm:t>
    </dgm:pt>
    <dgm:pt modelId="{133D56BC-55B9-471D-B7A9-A103B5834765}" type="pres">
      <dgm:prSet presAssocID="{3DE1EBC2-C6E8-48F2-BF44-9F9B0CA2E8E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4605A2E-7E38-40E6-9A60-F496D96C0D14}" type="pres">
      <dgm:prSet presAssocID="{61A62D76-0E32-43C2-A62E-F14DEBF239C6}" presName="Name5" presStyleLbl="venn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707463-1525-40C0-AFB7-F22F45961E89}" type="pres">
      <dgm:prSet presAssocID="{E66172DD-40D1-441C-B089-9BBFA29950E4}" presName="space" presStyleCnt="0"/>
      <dgm:spPr/>
    </dgm:pt>
    <dgm:pt modelId="{F2041C75-554E-4E6B-9075-117609A563EE}" type="pres">
      <dgm:prSet presAssocID="{A2F2D309-030B-4ED0-82A8-D55A1AB05F3C}" presName="Name5" presStyleLbl="venn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20FC2-E814-4052-860E-BF765910E19E}" type="pres">
      <dgm:prSet presAssocID="{B995DB04-69A9-4448-8F85-24D661478DDE}" presName="space" presStyleCnt="0"/>
      <dgm:spPr/>
    </dgm:pt>
    <dgm:pt modelId="{C61B3369-1EE8-4A22-9BD8-0B117F86319C}" type="pres">
      <dgm:prSet presAssocID="{8D6E8519-E90E-4C6A-ABEC-5322A9DC148F}" presName="Name5" presStyleLbl="vennNode1" presStyleIdx="2" presStyleCnt="5" custLinFactNeighborX="54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4B6793-BCBE-4518-A170-D00B585440B7}" type="pres">
      <dgm:prSet presAssocID="{8251ADA0-8A8C-476E-A805-6D0892FB79F1}" presName="space" presStyleCnt="0"/>
      <dgm:spPr/>
    </dgm:pt>
    <dgm:pt modelId="{662528CF-25FC-4EEB-98BB-F1E0EE8E55FF}" type="pres">
      <dgm:prSet presAssocID="{E323F0BD-53F4-4729-B401-F31D6DFBDE4A}" presName="Name5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A2CF9-B707-4788-AC8E-A2AE4434AFBF}" type="pres">
      <dgm:prSet presAssocID="{11FB20FB-6F9C-494A-A2B0-62D656169412}" presName="space" presStyleCnt="0"/>
      <dgm:spPr/>
    </dgm:pt>
    <dgm:pt modelId="{B36D271C-8A0B-4F3B-B120-56B05F451BC5}" type="pres">
      <dgm:prSet presAssocID="{8B582237-C0FF-4A20-9EE8-CA4217C1875D}" presName="Name5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E00600-7BCD-4335-B159-1626F41C4A59}" type="presOf" srcId="{61A62D76-0E32-43C2-A62E-F14DEBF239C6}" destId="{84605A2E-7E38-40E6-9A60-F496D96C0D14}" srcOrd="0" destOrd="0" presId="urn:microsoft.com/office/officeart/2005/8/layout/venn3"/>
    <dgm:cxn modelId="{FFAA7871-7B6D-4D4E-BC40-9E3E28A1DD9C}" type="presOf" srcId="{3DE1EBC2-C6E8-48F2-BF44-9F9B0CA2E8E9}" destId="{133D56BC-55B9-471D-B7A9-A103B5834765}" srcOrd="0" destOrd="0" presId="urn:microsoft.com/office/officeart/2005/8/layout/venn3"/>
    <dgm:cxn modelId="{902B05EC-1720-4443-878B-A292DD1A2EAF}" srcId="{3DE1EBC2-C6E8-48F2-BF44-9F9B0CA2E8E9}" destId="{A2F2D309-030B-4ED0-82A8-D55A1AB05F3C}" srcOrd="1" destOrd="0" parTransId="{A3BB30F1-2C4E-41D4-8495-143ED1960B95}" sibTransId="{B995DB04-69A9-4448-8F85-24D661478DDE}"/>
    <dgm:cxn modelId="{7392173B-C53A-4EB8-AD13-E23A32CB311C}" type="presOf" srcId="{8B582237-C0FF-4A20-9EE8-CA4217C1875D}" destId="{B36D271C-8A0B-4F3B-B120-56B05F451BC5}" srcOrd="0" destOrd="0" presId="urn:microsoft.com/office/officeart/2005/8/layout/venn3"/>
    <dgm:cxn modelId="{E9884363-18FF-48BC-925A-C86FFBAB15AF}" type="presOf" srcId="{8D6E8519-E90E-4C6A-ABEC-5322A9DC148F}" destId="{C61B3369-1EE8-4A22-9BD8-0B117F86319C}" srcOrd="0" destOrd="0" presId="urn:microsoft.com/office/officeart/2005/8/layout/venn3"/>
    <dgm:cxn modelId="{A214F561-8F3E-4381-9456-6306BD375480}" srcId="{3DE1EBC2-C6E8-48F2-BF44-9F9B0CA2E8E9}" destId="{E323F0BD-53F4-4729-B401-F31D6DFBDE4A}" srcOrd="3" destOrd="0" parTransId="{8DD03538-08D2-49F7-BA5B-5604B62C244C}" sibTransId="{11FB20FB-6F9C-494A-A2B0-62D656169412}"/>
    <dgm:cxn modelId="{859F7AE0-70DE-4947-B09E-3D10191B990B}" type="presOf" srcId="{E323F0BD-53F4-4729-B401-F31D6DFBDE4A}" destId="{662528CF-25FC-4EEB-98BB-F1E0EE8E55FF}" srcOrd="0" destOrd="0" presId="urn:microsoft.com/office/officeart/2005/8/layout/venn3"/>
    <dgm:cxn modelId="{F18B08B0-F899-4173-B2B9-0B42E43B9CB7}" type="presOf" srcId="{A2F2D309-030B-4ED0-82A8-D55A1AB05F3C}" destId="{F2041C75-554E-4E6B-9075-117609A563EE}" srcOrd="0" destOrd="0" presId="urn:microsoft.com/office/officeart/2005/8/layout/venn3"/>
    <dgm:cxn modelId="{A1880999-BE0F-4F96-9A43-4886C24591D9}" srcId="{3DE1EBC2-C6E8-48F2-BF44-9F9B0CA2E8E9}" destId="{61A62D76-0E32-43C2-A62E-F14DEBF239C6}" srcOrd="0" destOrd="0" parTransId="{04982D14-1EEB-42A6-919C-3FC233A191FB}" sibTransId="{E66172DD-40D1-441C-B089-9BBFA29950E4}"/>
    <dgm:cxn modelId="{DBD5D141-3C70-4A85-820A-1193EBD0689E}" srcId="{3DE1EBC2-C6E8-48F2-BF44-9F9B0CA2E8E9}" destId="{8B582237-C0FF-4A20-9EE8-CA4217C1875D}" srcOrd="4" destOrd="0" parTransId="{BC071AB3-391C-4437-8C29-8B84A3C7F8F6}" sibTransId="{6EFBCCF1-B487-4A32-8AF4-09F62AF9F02B}"/>
    <dgm:cxn modelId="{8B51FA7A-4F8A-41A9-8B6E-D9A579353D7E}" srcId="{3DE1EBC2-C6E8-48F2-BF44-9F9B0CA2E8E9}" destId="{8D6E8519-E90E-4C6A-ABEC-5322A9DC148F}" srcOrd="2" destOrd="0" parTransId="{52D5B80A-1E41-410B-A764-ABFD37BD5F70}" sibTransId="{8251ADA0-8A8C-476E-A805-6D0892FB79F1}"/>
    <dgm:cxn modelId="{BBCDFFA0-5D0F-4102-BA8F-2624D974199A}" type="presParOf" srcId="{133D56BC-55B9-471D-B7A9-A103B5834765}" destId="{84605A2E-7E38-40E6-9A60-F496D96C0D14}" srcOrd="0" destOrd="0" presId="urn:microsoft.com/office/officeart/2005/8/layout/venn3"/>
    <dgm:cxn modelId="{EC3E5A90-871A-4444-A08A-3BCF017636A6}" type="presParOf" srcId="{133D56BC-55B9-471D-B7A9-A103B5834765}" destId="{98707463-1525-40C0-AFB7-F22F45961E89}" srcOrd="1" destOrd="0" presId="urn:microsoft.com/office/officeart/2005/8/layout/venn3"/>
    <dgm:cxn modelId="{3A62D9FE-A6BA-4169-9431-C901810FEF17}" type="presParOf" srcId="{133D56BC-55B9-471D-B7A9-A103B5834765}" destId="{F2041C75-554E-4E6B-9075-117609A563EE}" srcOrd="2" destOrd="0" presId="urn:microsoft.com/office/officeart/2005/8/layout/venn3"/>
    <dgm:cxn modelId="{70CAF9CB-2950-49D8-A0CE-A69D5B875325}" type="presParOf" srcId="{133D56BC-55B9-471D-B7A9-A103B5834765}" destId="{BA020FC2-E814-4052-860E-BF765910E19E}" srcOrd="3" destOrd="0" presId="urn:microsoft.com/office/officeart/2005/8/layout/venn3"/>
    <dgm:cxn modelId="{48960CA8-5251-4E0E-8F36-A9723D7146AB}" type="presParOf" srcId="{133D56BC-55B9-471D-B7A9-A103B5834765}" destId="{C61B3369-1EE8-4A22-9BD8-0B117F86319C}" srcOrd="4" destOrd="0" presId="urn:microsoft.com/office/officeart/2005/8/layout/venn3"/>
    <dgm:cxn modelId="{74221832-9DDB-445E-9D0B-C5D6CE74302F}" type="presParOf" srcId="{133D56BC-55B9-471D-B7A9-A103B5834765}" destId="{C34B6793-BCBE-4518-A170-D00B585440B7}" srcOrd="5" destOrd="0" presId="urn:microsoft.com/office/officeart/2005/8/layout/venn3"/>
    <dgm:cxn modelId="{73E9D3DE-5C00-48E4-B815-23E9A4D45016}" type="presParOf" srcId="{133D56BC-55B9-471D-B7A9-A103B5834765}" destId="{662528CF-25FC-4EEB-98BB-F1E0EE8E55FF}" srcOrd="6" destOrd="0" presId="urn:microsoft.com/office/officeart/2005/8/layout/venn3"/>
    <dgm:cxn modelId="{46276DDC-B750-4E17-B845-B95041217FC7}" type="presParOf" srcId="{133D56BC-55B9-471D-B7A9-A103B5834765}" destId="{D77A2CF9-B707-4788-AC8E-A2AE4434AFBF}" srcOrd="7" destOrd="0" presId="urn:microsoft.com/office/officeart/2005/8/layout/venn3"/>
    <dgm:cxn modelId="{D4C701F6-5BC6-4551-9D08-0009F387FD41}" type="presParOf" srcId="{133D56BC-55B9-471D-B7A9-A103B5834765}" destId="{B36D271C-8A0B-4F3B-B120-56B05F451BC5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01D4A1-3CE6-4076-8EA8-A5086A502CB7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3E7FF0A-E949-4349-9E11-FA2CFC472D24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СТУПЕНИ</a:t>
          </a:r>
        </a:p>
      </dgm:t>
    </dgm:pt>
    <dgm:pt modelId="{2CAB58E8-62E5-4A47-98CF-EB3F80A68515}" type="parTrans" cxnId="{0DFBE235-ADC0-4263-960E-E5F4E0671922}">
      <dgm:prSet/>
      <dgm:spPr/>
      <dgm:t>
        <a:bodyPr/>
        <a:lstStyle/>
        <a:p>
          <a:endParaRPr lang="ru-RU"/>
        </a:p>
      </dgm:t>
    </dgm:pt>
    <dgm:pt modelId="{8FABB4AB-D42E-424F-849A-C98F30FEFDEC}" type="sibTrans" cxnId="{0DFBE235-ADC0-4263-960E-E5F4E0671922}">
      <dgm:prSet/>
      <dgm:spPr/>
      <dgm:t>
        <a:bodyPr/>
        <a:lstStyle/>
        <a:p>
          <a:endParaRPr lang="ru-RU"/>
        </a:p>
      </dgm:t>
    </dgm:pt>
    <dgm:pt modelId="{38D6AC52-3AFB-43F5-AF81-23F4068EB778}">
      <dgm:prSet phldrT="[Текст]" custT="1"/>
      <dgm:spPr/>
      <dgm:t>
        <a:bodyPr/>
        <a:lstStyle/>
        <a:p>
          <a:pPr>
            <a:buNone/>
          </a:pPr>
          <a:r>
            <a:rPr lang="ru-RU" sz="1500" dirty="0"/>
            <a:t>  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Направлен на создание системы педагогических кейсов для повышения квалификации педагога через инновационную, исследовательскую и проектную деятельность. </a:t>
          </a:r>
        </a:p>
      </dgm:t>
    </dgm:pt>
    <dgm:pt modelId="{04A459F0-391F-48BC-93B0-7877B71F5FC3}" type="parTrans" cxnId="{20F28708-097B-408D-8869-EF28CE015254}">
      <dgm:prSet/>
      <dgm:spPr/>
      <dgm:t>
        <a:bodyPr/>
        <a:lstStyle/>
        <a:p>
          <a:endParaRPr lang="ru-RU"/>
        </a:p>
      </dgm:t>
    </dgm:pt>
    <dgm:pt modelId="{B283D1CB-2706-40E0-B8D4-08D34AA08F62}" type="sibTrans" cxnId="{20F28708-097B-408D-8869-EF28CE015254}">
      <dgm:prSet/>
      <dgm:spPr/>
      <dgm:t>
        <a:bodyPr/>
        <a:lstStyle/>
        <a:p>
          <a:endParaRPr lang="ru-RU"/>
        </a:p>
      </dgm:t>
    </dgm:pt>
    <dgm:pt modelId="{66E3C078-50CA-4338-908A-BF248D7602F9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Картинная галерея</a:t>
          </a:r>
        </a:p>
      </dgm:t>
    </dgm:pt>
    <dgm:pt modelId="{54E3241A-77D7-4EED-BAAE-85EB018AD2E2}" type="parTrans" cxnId="{6371EA51-FB09-44C2-BEB9-82D77FA8501D}">
      <dgm:prSet/>
      <dgm:spPr/>
      <dgm:t>
        <a:bodyPr/>
        <a:lstStyle/>
        <a:p>
          <a:endParaRPr lang="ru-RU"/>
        </a:p>
      </dgm:t>
    </dgm:pt>
    <dgm:pt modelId="{3DF20D1A-72C7-46F2-A297-BE3DE5497866}" type="sibTrans" cxnId="{6371EA51-FB09-44C2-BEB9-82D77FA8501D}">
      <dgm:prSet/>
      <dgm:spPr/>
      <dgm:t>
        <a:bodyPr/>
        <a:lstStyle/>
        <a:p>
          <a:endParaRPr lang="ru-RU"/>
        </a:p>
      </dgm:t>
    </dgm:pt>
    <dgm:pt modelId="{B414309A-CCBE-4517-AD93-58B28C2A90BE}">
      <dgm:prSet phldrT="[Текст]" custT="1"/>
      <dgm:spPr/>
      <dgm:t>
        <a:bodyPr/>
        <a:lstStyle/>
        <a:p>
          <a:pPr>
            <a:buNone/>
          </a:pPr>
          <a:r>
            <a:rPr lang="ru-RU" sz="1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 </a:t>
          </a:r>
          <a:r>
            <a: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Создание и апробация комплекса программно-методического сопровождения образовательного процесса погружения дошкольника в мир живописи средствами музейной педагогики (учебно-методические пособия, методические рекомендации, искусствоведческие паспорта, банк развивающих технологий, эталонные проекты тематических и интегрированных занятий по приобщению к различным видами и жанрам живописи) с учетом возрастных и психо-физиологических особенностей развития ребенка с 3 до 7 лет</a:t>
          </a:r>
          <a:endParaRPr lang="ru-RU" sz="2000" dirty="0"/>
        </a:p>
      </dgm:t>
    </dgm:pt>
    <dgm:pt modelId="{841B5858-FD82-4718-A153-7C5AE96F5A5C}" type="parTrans" cxnId="{C341430A-20A5-4E17-95E8-F86AD6CA6B55}">
      <dgm:prSet/>
      <dgm:spPr/>
      <dgm:t>
        <a:bodyPr/>
        <a:lstStyle/>
        <a:p>
          <a:endParaRPr lang="ru-RU"/>
        </a:p>
      </dgm:t>
    </dgm:pt>
    <dgm:pt modelId="{F42FBCC3-DB5E-4EFE-980D-FB8DC3A4FBE4}" type="sibTrans" cxnId="{C341430A-20A5-4E17-95E8-F86AD6CA6B55}">
      <dgm:prSet/>
      <dgm:spPr/>
      <dgm:t>
        <a:bodyPr/>
        <a:lstStyle/>
        <a:p>
          <a:endParaRPr lang="ru-RU"/>
        </a:p>
      </dgm:t>
    </dgm:pt>
    <dgm:pt modelId="{8E00CEC3-D4F5-472D-B628-45D31DE6F589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МЫ </a:t>
          </a:r>
        </a:p>
        <a:p>
          <a:r>
            <a:rPr lang="ru-RU" sz="1800" b="1" dirty="0">
              <a:latin typeface="Times New Roman" panose="02020603050405020304" pitchFamily="18" charset="0"/>
              <a:cs typeface="Times New Roman" panose="02020603050405020304" pitchFamily="18" charset="0"/>
            </a:rPr>
            <a:t>ВМЕСТЕ</a:t>
          </a:r>
        </a:p>
      </dgm:t>
    </dgm:pt>
    <dgm:pt modelId="{35F5EA53-D864-43DE-80D9-AD060D99851C}" type="parTrans" cxnId="{89C802C5-2825-44FB-92B8-0F90ABCB0F6C}">
      <dgm:prSet/>
      <dgm:spPr/>
      <dgm:t>
        <a:bodyPr/>
        <a:lstStyle/>
        <a:p>
          <a:endParaRPr lang="ru-RU"/>
        </a:p>
      </dgm:t>
    </dgm:pt>
    <dgm:pt modelId="{2BFAFA7E-C18D-4BEF-B03E-8A170F831D95}" type="sibTrans" cxnId="{89C802C5-2825-44FB-92B8-0F90ABCB0F6C}">
      <dgm:prSet/>
      <dgm:spPr/>
      <dgm:t>
        <a:bodyPr/>
        <a:lstStyle/>
        <a:p>
          <a:endParaRPr lang="ru-RU"/>
        </a:p>
      </dgm:t>
    </dgm:pt>
    <dgm:pt modelId="{FDC5CB51-26DF-42BC-BA51-D136B512C897}">
      <dgm:prSet phldrT="[Текст]" custT="1"/>
      <dgm:spPr/>
      <dgm:t>
        <a:bodyPr/>
        <a:lstStyle/>
        <a:p>
          <a:pPr>
            <a:buNone/>
          </a:pPr>
          <a:r>
            <a:rPr lang="ru-RU" sz="1600" dirty="0"/>
            <a:t>  </a:t>
          </a:r>
          <a:r>
            <a:rPr lang="ru-RU" sz="20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педагогических кейсов для повышения эффективности взаимодействия с родителями включающих систему традиционных и брендовых мероприятий детского сада, а также мероприятия с социальными партнерами с целью повышения эффективности работы в приоритетных направлениях программы развития.</a:t>
          </a:r>
        </a:p>
      </dgm:t>
    </dgm:pt>
    <dgm:pt modelId="{D6A2E02B-799C-46E9-A1F9-3350324DF45C}" type="parTrans" cxnId="{9ECE52A8-3219-41E7-8D06-EBFD10504B51}">
      <dgm:prSet/>
      <dgm:spPr/>
      <dgm:t>
        <a:bodyPr/>
        <a:lstStyle/>
        <a:p>
          <a:endParaRPr lang="ru-RU"/>
        </a:p>
      </dgm:t>
    </dgm:pt>
    <dgm:pt modelId="{B556915A-BE7F-49CF-ACF9-B5E0CF2583B9}" type="sibTrans" cxnId="{9ECE52A8-3219-41E7-8D06-EBFD10504B51}">
      <dgm:prSet/>
      <dgm:spPr/>
      <dgm:t>
        <a:bodyPr/>
        <a:lstStyle/>
        <a:p>
          <a:endParaRPr lang="ru-RU"/>
        </a:p>
      </dgm:t>
    </dgm:pt>
    <dgm:pt modelId="{A36CF876-57A4-4B68-9359-46A9310DB69C}" type="pres">
      <dgm:prSet presAssocID="{1E01D4A1-3CE6-4076-8EA8-A5086A502CB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9D81D0-2C9A-4D60-86AE-9F5B99C10DF0}" type="pres">
      <dgm:prSet presAssocID="{33E7FF0A-E949-4349-9E11-FA2CFC472D24}" presName="composite" presStyleCnt="0"/>
      <dgm:spPr/>
    </dgm:pt>
    <dgm:pt modelId="{EC28CFA2-501C-4A70-A247-F9B6F6D59AC8}" type="pres">
      <dgm:prSet presAssocID="{33E7FF0A-E949-4349-9E11-FA2CFC472D24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8D2FE-E830-474C-964E-37F36514C8D0}" type="pres">
      <dgm:prSet presAssocID="{33E7FF0A-E949-4349-9E11-FA2CFC472D24}" presName="descendantText" presStyleLbl="alignAcc1" presStyleIdx="0" presStyleCnt="3" custScaleX="99813" custScale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83DF-1A36-4253-84C8-E896CEABB94D}" type="pres">
      <dgm:prSet presAssocID="{8FABB4AB-D42E-424F-849A-C98F30FEFDEC}" presName="sp" presStyleCnt="0"/>
      <dgm:spPr/>
    </dgm:pt>
    <dgm:pt modelId="{C927BB70-7515-48CC-A2EF-06172AFE4371}" type="pres">
      <dgm:prSet presAssocID="{66E3C078-50CA-4338-908A-BF248D7602F9}" presName="composite" presStyleCnt="0"/>
      <dgm:spPr/>
    </dgm:pt>
    <dgm:pt modelId="{EF1E8908-C07D-4BB7-9114-4F1B3EA25BF7}" type="pres">
      <dgm:prSet presAssocID="{66E3C078-50CA-4338-908A-BF248D7602F9}" presName="parentText" presStyleLbl="alignNode1" presStyleIdx="1" presStyleCnt="3" custScaleX="103396" custScaleY="103655" custLinFactNeighborX="-4730" custLinFactNeighborY="-662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D5AA54-01A3-490B-94A3-692B7DE30829}" type="pres">
      <dgm:prSet presAssocID="{66E3C078-50CA-4338-908A-BF248D7602F9}" presName="descendantText" presStyleLbl="alignAcc1" presStyleIdx="1" presStyleCnt="3" custScaleY="179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93295-2F30-4F9A-AA9C-50AA82AEC58E}" type="pres">
      <dgm:prSet presAssocID="{3DF20D1A-72C7-46F2-A297-BE3DE5497866}" presName="sp" presStyleCnt="0"/>
      <dgm:spPr/>
    </dgm:pt>
    <dgm:pt modelId="{2C2A4AEC-33A5-455E-B48D-668AAB95CC8B}" type="pres">
      <dgm:prSet presAssocID="{8E00CEC3-D4F5-472D-B628-45D31DE6F589}" presName="composite" presStyleCnt="0"/>
      <dgm:spPr/>
    </dgm:pt>
    <dgm:pt modelId="{D2302A36-F9AA-4EB2-A854-68868B0352F8}" type="pres">
      <dgm:prSet presAssocID="{8E00CEC3-D4F5-472D-B628-45D31DE6F589}" presName="parentText" presStyleLbl="alignNode1" presStyleIdx="2" presStyleCnt="3" custLinFactNeighborX="-292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E6450C-D250-4B13-A99E-14D20688DC6F}" type="pres">
      <dgm:prSet presAssocID="{8E00CEC3-D4F5-472D-B628-45D31DE6F589}" presName="descendantText" presStyleLbl="alignAcc1" presStyleIdx="2" presStyleCnt="3" custScaleY="118764" custLinFactNeighborX="107" custLinFactNeighborY="17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371EA51-FB09-44C2-BEB9-82D77FA8501D}" srcId="{1E01D4A1-3CE6-4076-8EA8-A5086A502CB7}" destId="{66E3C078-50CA-4338-908A-BF248D7602F9}" srcOrd="1" destOrd="0" parTransId="{54E3241A-77D7-4EED-BAAE-85EB018AD2E2}" sibTransId="{3DF20D1A-72C7-46F2-A297-BE3DE5497866}"/>
    <dgm:cxn modelId="{E2B8E31C-DE31-4CE6-B681-3E29DA5CABBD}" type="presOf" srcId="{FDC5CB51-26DF-42BC-BA51-D136B512C897}" destId="{53E6450C-D250-4B13-A99E-14D20688DC6F}" srcOrd="0" destOrd="0" presId="urn:microsoft.com/office/officeart/2005/8/layout/chevron2"/>
    <dgm:cxn modelId="{2DB70E3B-6782-454B-9363-E1E6B211E3B7}" type="presOf" srcId="{1E01D4A1-3CE6-4076-8EA8-A5086A502CB7}" destId="{A36CF876-57A4-4B68-9359-46A9310DB69C}" srcOrd="0" destOrd="0" presId="urn:microsoft.com/office/officeart/2005/8/layout/chevron2"/>
    <dgm:cxn modelId="{6F0660D7-F689-4A26-8E33-675A01DB7BFE}" type="presOf" srcId="{33E7FF0A-E949-4349-9E11-FA2CFC472D24}" destId="{EC28CFA2-501C-4A70-A247-F9B6F6D59AC8}" srcOrd="0" destOrd="0" presId="urn:microsoft.com/office/officeart/2005/8/layout/chevron2"/>
    <dgm:cxn modelId="{20F28708-097B-408D-8869-EF28CE015254}" srcId="{33E7FF0A-E949-4349-9E11-FA2CFC472D24}" destId="{38D6AC52-3AFB-43F5-AF81-23F4068EB778}" srcOrd="0" destOrd="0" parTransId="{04A459F0-391F-48BC-93B0-7877B71F5FC3}" sibTransId="{B283D1CB-2706-40E0-B8D4-08D34AA08F62}"/>
    <dgm:cxn modelId="{89C802C5-2825-44FB-92B8-0F90ABCB0F6C}" srcId="{1E01D4A1-3CE6-4076-8EA8-A5086A502CB7}" destId="{8E00CEC3-D4F5-472D-B628-45D31DE6F589}" srcOrd="2" destOrd="0" parTransId="{35F5EA53-D864-43DE-80D9-AD060D99851C}" sibTransId="{2BFAFA7E-C18D-4BEF-B03E-8A170F831D95}"/>
    <dgm:cxn modelId="{0DFBE235-ADC0-4263-960E-E5F4E0671922}" srcId="{1E01D4A1-3CE6-4076-8EA8-A5086A502CB7}" destId="{33E7FF0A-E949-4349-9E11-FA2CFC472D24}" srcOrd="0" destOrd="0" parTransId="{2CAB58E8-62E5-4A47-98CF-EB3F80A68515}" sibTransId="{8FABB4AB-D42E-424F-849A-C98F30FEFDEC}"/>
    <dgm:cxn modelId="{1ABD5F66-4FEC-4DAA-AB0E-930F649950D0}" type="presOf" srcId="{B414309A-CCBE-4517-AD93-58B28C2A90BE}" destId="{BAD5AA54-01A3-490B-94A3-692B7DE30829}" srcOrd="0" destOrd="0" presId="urn:microsoft.com/office/officeart/2005/8/layout/chevron2"/>
    <dgm:cxn modelId="{2BFABE63-FBC0-4D0E-A21A-F2948AA77194}" type="presOf" srcId="{66E3C078-50CA-4338-908A-BF248D7602F9}" destId="{EF1E8908-C07D-4BB7-9114-4F1B3EA25BF7}" srcOrd="0" destOrd="0" presId="urn:microsoft.com/office/officeart/2005/8/layout/chevron2"/>
    <dgm:cxn modelId="{DE7896D0-07F1-4919-B9DA-EA0050DC3FA7}" type="presOf" srcId="{38D6AC52-3AFB-43F5-AF81-23F4068EB778}" destId="{E7A8D2FE-E830-474C-964E-37F36514C8D0}" srcOrd="0" destOrd="0" presId="urn:microsoft.com/office/officeart/2005/8/layout/chevron2"/>
    <dgm:cxn modelId="{9F89EA6D-6873-4AA8-B6C5-6C757DA443F8}" type="presOf" srcId="{8E00CEC3-D4F5-472D-B628-45D31DE6F589}" destId="{D2302A36-F9AA-4EB2-A854-68868B0352F8}" srcOrd="0" destOrd="0" presId="urn:microsoft.com/office/officeart/2005/8/layout/chevron2"/>
    <dgm:cxn modelId="{9ECE52A8-3219-41E7-8D06-EBFD10504B51}" srcId="{8E00CEC3-D4F5-472D-B628-45D31DE6F589}" destId="{FDC5CB51-26DF-42BC-BA51-D136B512C897}" srcOrd="0" destOrd="0" parTransId="{D6A2E02B-799C-46E9-A1F9-3350324DF45C}" sibTransId="{B556915A-BE7F-49CF-ACF9-B5E0CF2583B9}"/>
    <dgm:cxn modelId="{C341430A-20A5-4E17-95E8-F86AD6CA6B55}" srcId="{66E3C078-50CA-4338-908A-BF248D7602F9}" destId="{B414309A-CCBE-4517-AD93-58B28C2A90BE}" srcOrd="0" destOrd="0" parTransId="{841B5858-FD82-4718-A153-7C5AE96F5A5C}" sibTransId="{F42FBCC3-DB5E-4EFE-980D-FB8DC3A4FBE4}"/>
    <dgm:cxn modelId="{9A120FD6-5988-43E8-AFCC-14A14C137813}" type="presParOf" srcId="{A36CF876-57A4-4B68-9359-46A9310DB69C}" destId="{E09D81D0-2C9A-4D60-86AE-9F5B99C10DF0}" srcOrd="0" destOrd="0" presId="urn:microsoft.com/office/officeart/2005/8/layout/chevron2"/>
    <dgm:cxn modelId="{469627A0-614D-43E5-98EF-038D67804C73}" type="presParOf" srcId="{E09D81D0-2C9A-4D60-86AE-9F5B99C10DF0}" destId="{EC28CFA2-501C-4A70-A247-F9B6F6D59AC8}" srcOrd="0" destOrd="0" presId="urn:microsoft.com/office/officeart/2005/8/layout/chevron2"/>
    <dgm:cxn modelId="{0DC50F0E-4FA8-4681-9151-DEEDAC13A523}" type="presParOf" srcId="{E09D81D0-2C9A-4D60-86AE-9F5B99C10DF0}" destId="{E7A8D2FE-E830-474C-964E-37F36514C8D0}" srcOrd="1" destOrd="0" presId="urn:microsoft.com/office/officeart/2005/8/layout/chevron2"/>
    <dgm:cxn modelId="{5AC95836-65FC-4630-B9D5-99E28869B04F}" type="presParOf" srcId="{A36CF876-57A4-4B68-9359-46A9310DB69C}" destId="{F4D983DF-1A36-4253-84C8-E896CEABB94D}" srcOrd="1" destOrd="0" presId="urn:microsoft.com/office/officeart/2005/8/layout/chevron2"/>
    <dgm:cxn modelId="{FDEB1666-3C42-4D9B-9484-704B7A24163B}" type="presParOf" srcId="{A36CF876-57A4-4B68-9359-46A9310DB69C}" destId="{C927BB70-7515-48CC-A2EF-06172AFE4371}" srcOrd="2" destOrd="0" presId="urn:microsoft.com/office/officeart/2005/8/layout/chevron2"/>
    <dgm:cxn modelId="{0C70BC6A-065B-463C-937B-6B7F8989C6FC}" type="presParOf" srcId="{C927BB70-7515-48CC-A2EF-06172AFE4371}" destId="{EF1E8908-C07D-4BB7-9114-4F1B3EA25BF7}" srcOrd="0" destOrd="0" presId="urn:microsoft.com/office/officeart/2005/8/layout/chevron2"/>
    <dgm:cxn modelId="{9B28A411-ABD8-43CB-ABA6-076596F455F5}" type="presParOf" srcId="{C927BB70-7515-48CC-A2EF-06172AFE4371}" destId="{BAD5AA54-01A3-490B-94A3-692B7DE30829}" srcOrd="1" destOrd="0" presId="urn:microsoft.com/office/officeart/2005/8/layout/chevron2"/>
    <dgm:cxn modelId="{DCEF0691-61C3-40F0-99CC-B8C38934E29F}" type="presParOf" srcId="{A36CF876-57A4-4B68-9359-46A9310DB69C}" destId="{CDD93295-2F30-4F9A-AA9C-50AA82AEC58E}" srcOrd="3" destOrd="0" presId="urn:microsoft.com/office/officeart/2005/8/layout/chevron2"/>
    <dgm:cxn modelId="{C07F0E3A-AFDE-4146-B483-1DF19D17A78B}" type="presParOf" srcId="{A36CF876-57A4-4B68-9359-46A9310DB69C}" destId="{2C2A4AEC-33A5-455E-B48D-668AAB95CC8B}" srcOrd="4" destOrd="0" presId="urn:microsoft.com/office/officeart/2005/8/layout/chevron2"/>
    <dgm:cxn modelId="{86A315B6-81C4-4731-B828-88A00361B08E}" type="presParOf" srcId="{2C2A4AEC-33A5-455E-B48D-668AAB95CC8B}" destId="{D2302A36-F9AA-4EB2-A854-68868B0352F8}" srcOrd="0" destOrd="0" presId="urn:microsoft.com/office/officeart/2005/8/layout/chevron2"/>
    <dgm:cxn modelId="{10B0B676-AF80-4FFE-8543-A24ABCFFD97E}" type="presParOf" srcId="{2C2A4AEC-33A5-455E-B48D-668AAB95CC8B}" destId="{53E6450C-D250-4B13-A99E-14D20688DC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05A2E-7E38-40E6-9A60-F496D96C0D14}">
      <dsp:nvSpPr>
        <dsp:cNvPr id="0" name=""/>
        <dsp:cNvSpPr/>
      </dsp:nvSpPr>
      <dsp:spPr>
        <a:xfrm>
          <a:off x="1456" y="1079567"/>
          <a:ext cx="2839268" cy="28392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254" tIns="22860" rIns="156254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Музейная педагогика</a:t>
          </a:r>
        </a:p>
      </dsp:txBody>
      <dsp:txXfrm>
        <a:off x="417257" y="1495368"/>
        <a:ext cx="2007666" cy="2007666"/>
      </dsp:txXfrm>
    </dsp:sp>
    <dsp:sp modelId="{F2041C75-554E-4E6B-9075-117609A563EE}">
      <dsp:nvSpPr>
        <dsp:cNvPr id="0" name=""/>
        <dsp:cNvSpPr/>
      </dsp:nvSpPr>
      <dsp:spPr>
        <a:xfrm>
          <a:off x="2272870" y="1079567"/>
          <a:ext cx="2839268" cy="28392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254" tIns="22860" rIns="156254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Театрализованная деятельность</a:t>
          </a:r>
        </a:p>
      </dsp:txBody>
      <dsp:txXfrm>
        <a:off x="2688671" y="1495368"/>
        <a:ext cx="2007666" cy="2007666"/>
      </dsp:txXfrm>
    </dsp:sp>
    <dsp:sp modelId="{C61B3369-1EE8-4A22-9BD8-0B117F86319C}">
      <dsp:nvSpPr>
        <dsp:cNvPr id="0" name=""/>
        <dsp:cNvSpPr/>
      </dsp:nvSpPr>
      <dsp:spPr>
        <a:xfrm>
          <a:off x="4575108" y="1079567"/>
          <a:ext cx="2839268" cy="28392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254" tIns="22860" rIns="156254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Технология уровневой дифференциации</a:t>
          </a:r>
        </a:p>
      </dsp:txBody>
      <dsp:txXfrm>
        <a:off x="4990909" y="1495368"/>
        <a:ext cx="2007666" cy="2007666"/>
      </dsp:txXfrm>
    </dsp:sp>
    <dsp:sp modelId="{662528CF-25FC-4EEB-98BB-F1E0EE8E55FF}">
      <dsp:nvSpPr>
        <dsp:cNvPr id="0" name=""/>
        <dsp:cNvSpPr/>
      </dsp:nvSpPr>
      <dsp:spPr>
        <a:xfrm>
          <a:off x="6815700" y="1079567"/>
          <a:ext cx="2839268" cy="28392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254" tIns="22860" rIns="156254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/>
            <a:t>Цифровой методический и образовательный ресурс</a:t>
          </a:r>
        </a:p>
      </dsp:txBody>
      <dsp:txXfrm>
        <a:off x="7231501" y="1495368"/>
        <a:ext cx="2007666" cy="2007666"/>
      </dsp:txXfrm>
    </dsp:sp>
    <dsp:sp modelId="{B36D271C-8A0B-4F3B-B120-56B05F451BC5}">
      <dsp:nvSpPr>
        <dsp:cNvPr id="0" name=""/>
        <dsp:cNvSpPr/>
      </dsp:nvSpPr>
      <dsp:spPr>
        <a:xfrm>
          <a:off x="9087115" y="1079567"/>
          <a:ext cx="2839268" cy="28392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6254" tIns="22860" rIns="156254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Сетевое взаимодействие с социальными партнерами</a:t>
          </a:r>
        </a:p>
      </dsp:txBody>
      <dsp:txXfrm>
        <a:off x="9502916" y="1495368"/>
        <a:ext cx="2007666" cy="2007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28CFA2-501C-4A70-A247-F9B6F6D59AC8}">
      <dsp:nvSpPr>
        <dsp:cNvPr id="0" name=""/>
        <dsp:cNvSpPr/>
      </dsp:nvSpPr>
      <dsp:spPr>
        <a:xfrm rot="5400000">
          <a:off x="-259911" y="254487"/>
          <a:ext cx="1666708" cy="1166696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СТУПЕНИ</a:t>
          </a:r>
        </a:p>
      </dsp:txBody>
      <dsp:txXfrm rot="-5400000">
        <a:off x="-9905" y="587829"/>
        <a:ext cx="1166696" cy="500012"/>
      </dsp:txXfrm>
    </dsp:sp>
    <dsp:sp modelId="{E7A8D2FE-E830-474C-964E-37F36514C8D0}">
      <dsp:nvSpPr>
        <dsp:cNvPr id="0" name=""/>
        <dsp:cNvSpPr/>
      </dsp:nvSpPr>
      <dsp:spPr>
        <a:xfrm rot="5400000">
          <a:off x="5802642" y="-4631669"/>
          <a:ext cx="1083360" cy="10355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/>
            <a:t>   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Направлен на создание системы педагогических кейсов для повышения квалификации педагога через инновационную, исследовательскую и проектную деятельность. </a:t>
          </a:r>
        </a:p>
      </dsp:txBody>
      <dsp:txXfrm rot="-5400000">
        <a:off x="1166492" y="57366"/>
        <a:ext cx="10302777" cy="977590"/>
      </dsp:txXfrm>
    </dsp:sp>
    <dsp:sp modelId="{EF1E8908-C07D-4BB7-9114-4F1B3EA25BF7}">
      <dsp:nvSpPr>
        <dsp:cNvPr id="0" name=""/>
        <dsp:cNvSpPr/>
      </dsp:nvSpPr>
      <dsp:spPr>
        <a:xfrm rot="5400000">
          <a:off x="-270560" y="2052860"/>
          <a:ext cx="1727627" cy="1206317"/>
        </a:xfrm>
        <a:prstGeom prst="chevron">
          <a:avLst/>
        </a:prstGeom>
        <a:solidFill>
          <a:srgbClr val="FF000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Картинная галерея</a:t>
          </a:r>
        </a:p>
      </dsp:txBody>
      <dsp:txXfrm rot="-5400000">
        <a:off x="-9904" y="2395364"/>
        <a:ext cx="1206317" cy="521310"/>
      </dsp:txXfrm>
    </dsp:sp>
    <dsp:sp modelId="{BAD5AA54-01A3-490B-94A3-692B7DE30829}">
      <dsp:nvSpPr>
        <dsp:cNvPr id="0" name=""/>
        <dsp:cNvSpPr/>
      </dsp:nvSpPr>
      <dsp:spPr>
        <a:xfrm rot="5400000">
          <a:off x="5389975" y="-2712817"/>
          <a:ext cx="1948316" cy="103750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  </a:t>
          </a:r>
          <a:r>
            <a:rPr lang="ru-RU" sz="2000" kern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rPr>
            <a:t>Создание и апробация комплекса программно-методического сопровождения образовательного процесса погружения дошкольника в мир живописи средствами музейной педагогики (учебно-методические пособия, методические рекомендации, искусствоведческие паспорта, банк развивающих технологий, эталонные проекты тематических и интегрированных занятий по приобщению к различным видами и жанрам живописи) с учетом возрастных и психо-физиологических особенностей развития ребенка с 3 до 7 лет</a:t>
          </a:r>
          <a:endParaRPr lang="ru-RU" sz="2000" kern="1200" dirty="0"/>
        </a:p>
      </dsp:txBody>
      <dsp:txXfrm rot="-5400000">
        <a:off x="1176602" y="1595665"/>
        <a:ext cx="10279954" cy="1758098"/>
      </dsp:txXfrm>
    </dsp:sp>
    <dsp:sp modelId="{D2302A36-F9AA-4EB2-A854-68868B0352F8}">
      <dsp:nvSpPr>
        <dsp:cNvPr id="0" name=""/>
        <dsp:cNvSpPr/>
      </dsp:nvSpPr>
      <dsp:spPr>
        <a:xfrm rot="5400000">
          <a:off x="-259911" y="3811215"/>
          <a:ext cx="1666708" cy="1166696"/>
        </a:xfrm>
        <a:prstGeom prst="chevron">
          <a:avLst/>
        </a:prstGeom>
        <a:solidFill>
          <a:srgbClr val="00B050"/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МЫ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ВМЕСТЕ</a:t>
          </a:r>
        </a:p>
      </dsp:txBody>
      <dsp:txXfrm rot="-5400000">
        <a:off x="-9905" y="4144557"/>
        <a:ext cx="1166696" cy="500012"/>
      </dsp:txXfrm>
    </dsp:sp>
    <dsp:sp modelId="{53E6450C-D250-4B13-A99E-14D20688DC6F}">
      <dsp:nvSpPr>
        <dsp:cNvPr id="0" name=""/>
        <dsp:cNvSpPr/>
      </dsp:nvSpPr>
      <dsp:spPr>
        <a:xfrm rot="5400000">
          <a:off x="5127506" y="-314847"/>
          <a:ext cx="1286642" cy="920836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/>
            <a:t>  </a:t>
          </a:r>
          <a:r>
            <a:rPr lang="ru-RU" sz="20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Создание педагогических кейсов для повышения эффективности взаимодействия с родителями включающих систему традиционных и брендовых мероприятий детского сада, а также мероприятия с социальными партнерами с целью повышения эффективности работы в приоритетных направлениях программы развития.</a:t>
          </a:r>
        </a:p>
      </dsp:txBody>
      <dsp:txXfrm rot="-5400000">
        <a:off x="1166644" y="3708824"/>
        <a:ext cx="9145558" cy="1161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D7867-8609-45F9-9353-45272B604DF6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2AE4D-0C1F-4B3D-A6D3-88E3828675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530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52AE4D-0C1F-4B3D-A6D3-88E38286755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298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2AE4D-0C1F-4B3D-A6D3-88E38286755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337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72740-A6E2-420E-9621-5B09C21EC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69D09D-DCB9-4038-8C98-5C64CFFD8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764CDB-33EA-4F88-8364-E1E3F4C9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677FBB-1FDE-4B39-9198-A12BA759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97DA2D0-1D4F-4142-B1A8-D4632A336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353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6824C9-D9CB-48C1-A3F7-A8CABFCF8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C1C2C2-B52D-4285-9D3C-D1945CD6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522C6E-92BD-475A-BD97-4054264CB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F6E24D-A209-48C7-AE27-9916781F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45FAB8-3798-4D41-AA69-B8305504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408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F912E4-A568-4FF7-AFD4-CA1EE17E8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5DD92A-3BFD-4741-BBE1-6A5370DDF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6F57BF-AD66-471D-9371-28A71767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26E673-D4D1-4FE4-A7D5-48D6B3BC4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EEE5EA-B9BC-4725-AC78-86143454F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413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098CB-16C1-49E1-A449-32289D2B7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9380F4-BABD-4D02-861B-4D16BF6A4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EF3F87-2548-4CD0-9F8D-D5F377AC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21EE0C-2862-49DE-A86B-3701BAC17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8EAE21-8F74-4BBA-AAD5-E4CB02B08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6514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A743E3-BB82-437F-A2FF-426436632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CE5124-D9C5-4BDE-9982-0646AE9AE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2B5F94-52F5-43C1-A0A2-783D55B2D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2BB53F-0F7E-4F15-B5F4-4614BA9D2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90B8C2-EA3F-47AF-8ED6-84CD2815E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36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41485E-8881-4DCD-A406-DC434B49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2AD862-CE55-465F-9F38-B2300D8DED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1C96AF-2D6C-4EDF-AF12-C2F7429DA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FBD35-CDF6-4DC0-9F7F-0557F8E46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57490B-158F-43B9-8BDA-0C86BC1D8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E7B48D-83C3-4F08-8D78-37F3CDB5F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570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4940C-985B-4A54-A9E5-A5AA1BD6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CBB807-C40A-42DF-89A2-D91C6E060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D522A6-61F8-4117-9775-71A1125B82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BEE109-8510-4233-BAF6-61E67BBEF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5491179-3AC8-4B43-AD56-3EAA9BC895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EBC2B3-8AC5-4F29-B629-273B8B88D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CB9E3D-D39A-4D33-993F-C595F9C06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DF54EF6-FC68-4347-950E-CE5AB1B8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284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52321-9098-42B6-B985-862D39EE0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A4E942D-8F21-4D98-A5A3-4CB9ED72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639C31-8B84-4C17-8551-6E0DFB755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D60A1F5-C68F-4346-83B2-AE8EBE4B2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069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ABBD1C-278B-4590-9F51-6DD3A95A7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A48A40-E3BB-4D96-A1B5-86323A95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26972B-785C-484A-B41C-E87A1E838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031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E1862-20B5-4D5D-9C85-65D42DCEF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8DF11-5977-4623-BF9B-67A0CBA49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E0DCA0A-704E-4304-BFE8-6219D96E0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5348FA-E20D-4F6C-8643-E0670A28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43AC49-5716-4093-B424-032E1E97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BE3C20-79EA-4932-ACC3-5851AFC24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195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47563-FF34-4135-9279-6EA212C66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88B49A-EB17-49CD-88BD-4573DFC2BF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AE94C6-F118-45F5-B8C1-351E4EA269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3E74AC9-D1BA-43FE-8F3C-C1583300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C7ECF-41FC-45B5-864F-0BC978F4C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4C4FC-65E3-45C5-AA98-B9F04DD7A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290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25CF2-E42B-4A72-8481-EFA6610F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493494-2634-4DD0-BAF6-0D1D5E536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25E83-C3C6-44F5-A1EB-AA021ED6BD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F6D2B-2291-4E0B-A390-23D877E662E1}" type="datetimeFigureOut">
              <a:rPr lang="ru-RU" smtClean="0"/>
              <a:t>06.03.2026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CAD96D-BE77-49EE-AC98-C5B7DF4E80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8E83E2-98CD-41D2-8598-0F5494D87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C91EC-F29D-4DF7-91FC-D2302F6358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8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250EAA-6E34-44B8-A4E6-C02D086FF5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66" b="4667"/>
          <a:stretch/>
        </p:blipFill>
        <p:spPr>
          <a:xfrm>
            <a:off x="0" y="0"/>
            <a:ext cx="12192000" cy="693928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D716CD-E591-4EDC-A6B5-F238FC78D7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41643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Bef>
                <a:spcPts val="415"/>
              </a:spcBef>
            </a:pP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Программа развития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муниципального</a:t>
            </a:r>
            <a:r>
              <a:rPr lang="ru-RU" sz="2800" b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автономного дошкольного</a:t>
            </a:r>
            <a:r>
              <a:rPr lang="ru-RU" sz="2800" b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образовательного</a:t>
            </a:r>
            <a:r>
              <a:rPr lang="ru-RU" sz="2800" b="1" spc="-4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учреждения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«Кондратовский детский сад «Акварельки</a:t>
            </a:r>
            <a:r>
              <a:rPr lang="ru-RU" sz="2800" b="1" spc="-2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»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 период 2024-2027 годы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198" y="2511745"/>
            <a:ext cx="9144793" cy="14570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51190" y="3549445"/>
            <a:ext cx="564816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СОГЛАСОВАНО</a:t>
            </a:r>
          </a:p>
          <a:p>
            <a:r>
              <a:rPr lang="ru-RU" dirty="0"/>
              <a:t>Начальником Управление образование Пермского муниципального округа, Пермского края Н.А. Соснина</a:t>
            </a:r>
          </a:p>
          <a:p>
            <a:r>
              <a:rPr lang="ru-RU" dirty="0" smtClean="0"/>
              <a:t>02.09.2024  </a:t>
            </a:r>
            <a:r>
              <a:rPr lang="ru-RU" dirty="0"/>
              <a:t>	</a:t>
            </a:r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УТВЕРЖДЕНО </a:t>
            </a:r>
            <a:endParaRPr lang="ru-RU" b="1" dirty="0"/>
          </a:p>
          <a:p>
            <a:r>
              <a:rPr lang="ru-RU" dirty="0"/>
              <a:t>Приказом заведующего МАДОУ </a:t>
            </a:r>
          </a:p>
          <a:p>
            <a:r>
              <a:rPr lang="ru-RU" dirty="0"/>
              <a:t>«Кондратовский детский сад «Акварельки»</a:t>
            </a:r>
          </a:p>
          <a:p>
            <a:r>
              <a:rPr lang="ru-RU" dirty="0" smtClean="0"/>
              <a:t>О.С</a:t>
            </a:r>
            <a:r>
              <a:rPr lang="ru-RU" dirty="0"/>
              <a:t>. Талантова </a:t>
            </a:r>
            <a:endParaRPr lang="ru-RU" dirty="0" smtClean="0"/>
          </a:p>
          <a:p>
            <a:r>
              <a:rPr lang="ru-RU" dirty="0" smtClean="0"/>
              <a:t>02.09.2024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50546" y="3687944"/>
            <a:ext cx="604145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ПРИНЯТО</a:t>
            </a:r>
          </a:p>
          <a:p>
            <a:pPr algn="r"/>
            <a:r>
              <a:rPr lang="ru-RU" dirty="0"/>
              <a:t>на педагогическом совете </a:t>
            </a:r>
          </a:p>
          <a:p>
            <a:pPr algn="r"/>
            <a:r>
              <a:rPr lang="ru-RU" dirty="0"/>
              <a:t>МАДОУ «Кондратовский детский сад «Акварельки»</a:t>
            </a:r>
          </a:p>
          <a:p>
            <a:pPr algn="r"/>
            <a:r>
              <a:rPr lang="ru-RU" dirty="0"/>
              <a:t>Протокол№ </a:t>
            </a:r>
            <a:r>
              <a:rPr lang="ru-RU" dirty="0" smtClean="0"/>
              <a:t>01 </a:t>
            </a:r>
            <a:r>
              <a:rPr lang="ru-RU" dirty="0"/>
              <a:t>от </a:t>
            </a:r>
            <a:r>
              <a:rPr lang="ru-RU" dirty="0" smtClean="0"/>
              <a:t>28.08.2024 </a:t>
            </a:r>
            <a:r>
              <a:rPr lang="ru-RU" dirty="0"/>
              <a:t>год</a:t>
            </a:r>
          </a:p>
          <a:p>
            <a:pPr algn="r"/>
            <a:endParaRPr lang="ru-RU" dirty="0"/>
          </a:p>
          <a:p>
            <a:pPr algn="r"/>
            <a:r>
              <a:rPr lang="ru-RU" b="1" dirty="0"/>
              <a:t>Согласовано </a:t>
            </a:r>
            <a:r>
              <a:rPr lang="ru-RU" b="1" dirty="0" smtClean="0"/>
              <a:t>  Управляющим с</a:t>
            </a:r>
            <a:r>
              <a:rPr lang="ru-RU" dirty="0" smtClean="0"/>
              <a:t>оветом</a:t>
            </a:r>
            <a:endParaRPr lang="ru-RU" dirty="0"/>
          </a:p>
          <a:p>
            <a:pPr algn="r"/>
            <a:r>
              <a:rPr lang="ru-RU" dirty="0"/>
              <a:t>МАДОУ «Кондратовский детский сад «Акварельки»</a:t>
            </a:r>
          </a:p>
          <a:p>
            <a:pPr algn="r"/>
            <a:r>
              <a:rPr lang="ru-RU" dirty="0"/>
              <a:t>Председатель </a:t>
            </a:r>
            <a:r>
              <a:rPr lang="ru-RU" dirty="0" smtClean="0"/>
              <a:t> А.Ф</a:t>
            </a:r>
            <a:r>
              <a:rPr lang="ru-RU" dirty="0"/>
              <a:t>. </a:t>
            </a:r>
            <a:r>
              <a:rPr lang="ru-RU" dirty="0" smtClean="0"/>
              <a:t>Закиева</a:t>
            </a:r>
          </a:p>
          <a:p>
            <a:pPr algn="r"/>
            <a:r>
              <a:rPr lang="ru-RU" dirty="0" smtClean="0"/>
              <a:t>28.08.2024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2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BC5F69F-1C87-4D70-8948-442527DC8B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7463713"/>
              </p:ext>
            </p:extLst>
          </p:nvPr>
        </p:nvGraphicFramePr>
        <p:xfrm>
          <a:off x="883920" y="944881"/>
          <a:ext cx="10469877" cy="2721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9959">
                  <a:extLst>
                    <a:ext uri="{9D8B030D-6E8A-4147-A177-3AD203B41FA5}">
                      <a16:colId xmlns:a16="http://schemas.microsoft.com/office/drawing/2014/main" val="3865950376"/>
                    </a:ext>
                  </a:extLst>
                </a:gridCol>
                <a:gridCol w="1346201">
                  <a:extLst>
                    <a:ext uri="{9D8B030D-6E8A-4147-A177-3AD203B41FA5}">
                      <a16:colId xmlns:a16="http://schemas.microsoft.com/office/drawing/2014/main" val="984409428"/>
                    </a:ext>
                  </a:extLst>
                </a:gridCol>
                <a:gridCol w="5633717">
                  <a:extLst>
                    <a:ext uri="{9D8B030D-6E8A-4147-A177-3AD203B41FA5}">
                      <a16:colId xmlns:a16="http://schemas.microsoft.com/office/drawing/2014/main" val="3973668766"/>
                    </a:ext>
                  </a:extLst>
                </a:gridCol>
              </a:tblGrid>
              <a:tr h="1178559"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«Нацелены на результат»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10/2024</a:t>
                      </a:r>
                    </a:p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- 05/2027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педагогов с первой и высшей квалификационной категорией на конец реализации Программы не </a:t>
                      </a:r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менее 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206609"/>
                  </a:ext>
                </a:extLst>
              </a:tr>
              <a:tr h="1542732"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Творческая практика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ARTfamily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педагог»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01/ </a:t>
                      </a:r>
                    </a:p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 </a:t>
                      </a:r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педагогов освоили навыки техники речи, актерского мастерства, педагогических арт-технологий и успешно применяют их в профессиональной деятельности.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1021381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14CF887-BDC8-48E2-B35E-6E16B537863B}"/>
              </a:ext>
            </a:extLst>
          </p:cNvPr>
          <p:cNvSpPr txBox="1"/>
          <p:nvPr/>
        </p:nvSpPr>
        <p:spPr>
          <a:xfrm>
            <a:off x="883920" y="3952240"/>
            <a:ext cx="1046987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 31.05.2027г. в ДОО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95%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активно внедряют авторские материалы и методические разработки в свою работу;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менее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педагогических работников активно транслируют инновационный опыт в педагогическом сообществе, (профессиональные конкурсы, конференции, семинары форумы и т.п.) </a:t>
            </a:r>
          </a:p>
        </p:txBody>
      </p:sp>
    </p:spTree>
    <p:extLst>
      <p:ext uri="{BB962C8B-B14F-4D97-AF65-F5344CB8AC3E}">
        <p14:creationId xmlns:p14="http://schemas.microsoft.com/office/powerpoint/2010/main" val="7745497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25C703-87BD-4D46-9EB3-205E50C3E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122" y="558800"/>
            <a:ext cx="10523218" cy="2113280"/>
          </a:xfrm>
        </p:spPr>
        <p:txBody>
          <a:bodyPr>
            <a:normAutofit fontScale="90000"/>
          </a:bodyPr>
          <a:lstStyle/>
          <a:p>
            <a:pPr algn="just">
              <a:lnSpc>
                <a:spcPct val="100000"/>
              </a:lnSpc>
            </a:pP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Картинная галерея в детском саду</a:t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Разработать и апробировать методический кейс «Приобщение детей к искусству» включающий: методические рекомендации, сценарии экскурсий, конспекты образовательной деятельности, цифровой образовательный продукт (квесты, интерактивные дидактические игры и др.) образовательные события с детьми и родителями (законными представителями).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включенность всех участников образовательного процесса в том числе детей с ОВЗ в образовательные мероприятия в рамках реализации проекта.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DF04A9D-1FF0-4E31-AFAC-73C035A93E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8931472"/>
              </p:ext>
            </p:extLst>
          </p:nvPr>
        </p:nvGraphicFramePr>
        <p:xfrm>
          <a:off x="833122" y="2794001"/>
          <a:ext cx="10739121" cy="353568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885438">
                  <a:extLst>
                    <a:ext uri="{9D8B030D-6E8A-4147-A177-3AD203B41FA5}">
                      <a16:colId xmlns:a16="http://schemas.microsoft.com/office/drawing/2014/main" val="3206165680"/>
                    </a:ext>
                  </a:extLst>
                </a:gridCol>
                <a:gridCol w="1859280">
                  <a:extLst>
                    <a:ext uri="{9D8B030D-6E8A-4147-A177-3AD203B41FA5}">
                      <a16:colId xmlns:a16="http://schemas.microsoft.com/office/drawing/2014/main" val="4000892183"/>
                    </a:ext>
                  </a:extLst>
                </a:gridCol>
                <a:gridCol w="5994403">
                  <a:extLst>
                    <a:ext uri="{9D8B030D-6E8A-4147-A177-3AD203B41FA5}">
                      <a16:colId xmlns:a16="http://schemas.microsoft.com/office/drawing/2014/main" val="3520346180"/>
                    </a:ext>
                  </a:extLst>
                </a:gridCol>
              </a:tblGrid>
              <a:tr h="601458">
                <a:tc>
                  <a:txBody>
                    <a:bodyPr/>
                    <a:lstStyle/>
                    <a:p>
                      <a:pPr marL="138430" indent="271145" algn="just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Проектное бюро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Малыш</a:t>
                      </a:r>
                      <a:r>
                        <a:rPr lang="ru-RU" sz="2000" b="1" i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Искусство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09/2023 – 05/2027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 учебно-методический комплект для дошкольников по знакомству с произведениями изобразительного искусства русских художников.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5171990"/>
                  </a:ext>
                </a:extLst>
              </a:tr>
              <a:tr h="1440701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Проектная группа </a:t>
                      </a:r>
                    </a:p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«АРТ среда+»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09/2023- 12/2024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Создано: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Картинная галерея репродукций русских художников по жанрам живописи;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Арт-пространство «Повтори картину».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течении года организуется на менее 4 тематических выставок. </a:t>
                      </a:r>
                    </a:p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Регулярно организуются персональные выставки рисунков детей, в том числе детей с ОВЗ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586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699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16B4E33-B497-4FC0-88FA-214475C32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936253"/>
              </p:ext>
            </p:extLst>
          </p:nvPr>
        </p:nvGraphicFramePr>
        <p:xfrm>
          <a:off x="838201" y="423545"/>
          <a:ext cx="10825479" cy="557784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289481">
                  <a:extLst>
                    <a:ext uri="{9D8B030D-6E8A-4147-A177-3AD203B41FA5}">
                      <a16:colId xmlns:a16="http://schemas.microsoft.com/office/drawing/2014/main" val="373779004"/>
                    </a:ext>
                  </a:extLst>
                </a:gridCol>
                <a:gridCol w="1439998">
                  <a:extLst>
                    <a:ext uri="{9D8B030D-6E8A-4147-A177-3AD203B41FA5}">
                      <a16:colId xmlns:a16="http://schemas.microsoft.com/office/drawing/2014/main" val="2180286479"/>
                    </a:ext>
                  </a:extLst>
                </a:gridCol>
                <a:gridCol w="6096000">
                  <a:extLst>
                    <a:ext uri="{9D8B030D-6E8A-4147-A177-3AD203B41FA5}">
                      <a16:colId xmlns:a16="http://schemas.microsoft.com/office/drawing/2014/main" val="2741723303"/>
                    </a:ext>
                  </a:extLst>
                </a:gridCol>
              </a:tblGrid>
              <a:tr h="455295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Стажировка</a:t>
                      </a:r>
                    </a:p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8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ЦифроАрт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Через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традиции к инновациям»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 февраль 2024 - 2027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 кейс методического интенсива для педагогических работников и студентов ПГГПУ «</a:t>
                      </a:r>
                      <a:r>
                        <a:rPr lang="ru-RU" sz="18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ЦифроАрт</a:t>
                      </a:r>
                      <a:r>
                        <a:rPr lang="ru-RU" sz="18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по цифровой образовательной среде как компонента образовательного пространства детского сада на материале русской живописи.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375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Взаимодействие с социальными партнерами по проектной линии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2025-2027 год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ДШИ д. Кондратово,  Художественная галерея</a:t>
                      </a:r>
                    </a:p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Пермь, Академия живописи, ваяния и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зодчиства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Пермь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9159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«Сезон искусств»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образовательное событие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 в ноябре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 методический кейс по подготовке и проведению тематического образовательного мероприятия.  100% участие детей ДОО в том числе детей с ОВЗ Не менее 45% родителей активные участники мероприятия</a:t>
                      </a:r>
                    </a:p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Привлечено не менее 2-х социальных партнеров в проведение мероприятий «Сезона искусств»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2994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Конкурс детского рисунка для детей с 3-7 лет в том числе детей с ОВЗ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Ежегодно Ноябрь 2025-2027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 методический кейс по подготовке и проведению конкурсного мероприятия с привлечением социальных партнеров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1252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Фестиваль творчества для детей с ОВЗ </a:t>
                      </a: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«Сияй»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октябрь 2026-2027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Сформирован методический кейс по подготовке и проведению тематического мероприятия с привлечением социальных партнеров. 100% участие детей с ОВЗ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475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11806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CF558-2929-4C5D-A6FA-8B569D9AE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3435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 31.05.2027 г. 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EF19B09-736A-4E0A-9216-2BBE48005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1076960"/>
            <a:ext cx="10596880" cy="526288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12/2027 г в образовательном пространстве ДОО: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создана картинная галерея, разработан </a:t>
            </a:r>
            <a:r>
              <a:rPr lang="ru-RU" sz="3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и цифровой кейс «Мир живописи»</a:t>
            </a:r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каждой возрастной группы с учетом возрастных и  психофизиологических особенностей развития ребенка с 3 до 7 лет. (методические рекомендации, учебно-методические пособия, искусствоведческие паспорта, банк развивающих технологий, эталонные проекты тематических и интегрированных занятий по приобщению к различным видами и жанрам живописи)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систематизирован и обобщен инновационный опыт педагогического коллектива по сопровождению образовательного процесса погружения ребенка дошкольного возраста в мир живописи средствами </a:t>
            </a:r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музейной педагогики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его возрастных и психо - физиологических особенностей развития.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систематизирован и обобщен опыт работы педагогического коллектива комбинированных и компенсирующих групп по успешной реализации технологии уровневой </a:t>
            </a:r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дифференциации в работе с детьми с ОВЗ.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 заключено </a:t>
            </a:r>
            <a:r>
              <a:rPr lang="ru-RU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менее 5 долгосрочных договоров </a:t>
            </a: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сетевого взаимодействия с социальными партнерами по направлению бренда ДОО.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24182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E814E-3BF9-4731-96BD-0BCA6C2E4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447040"/>
            <a:ext cx="10363200" cy="77216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ВМЕСТЕ</a:t>
            </a:r>
            <a:r>
              <a:rPr lang="ru-RU" dirty="0"/>
              <a:t/>
            </a:r>
            <a:br>
              <a:rPr lang="ru-RU" dirty="0"/>
            </a:b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модели взаимодействия детского сада с родительской общественностью и социальными партнерами.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B457977B-5730-4AD5-91C2-CE9BC4D2263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4902510"/>
              </p:ext>
            </p:extLst>
          </p:nvPr>
        </p:nvGraphicFramePr>
        <p:xfrm>
          <a:off x="838200" y="1574800"/>
          <a:ext cx="10744200" cy="501265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96920">
                  <a:extLst>
                    <a:ext uri="{9D8B030D-6E8A-4147-A177-3AD203B41FA5}">
                      <a16:colId xmlns:a16="http://schemas.microsoft.com/office/drawing/2014/main" val="3367645579"/>
                    </a:ext>
                  </a:extLst>
                </a:gridCol>
                <a:gridCol w="1402080">
                  <a:extLst>
                    <a:ext uri="{9D8B030D-6E8A-4147-A177-3AD203B41FA5}">
                      <a16:colId xmlns:a16="http://schemas.microsoft.com/office/drawing/2014/main" val="976937785"/>
                    </a:ext>
                  </a:extLst>
                </a:gridCol>
                <a:gridCol w="6045200">
                  <a:extLst>
                    <a:ext uri="{9D8B030D-6E8A-4147-A177-3AD203B41FA5}">
                      <a16:colId xmlns:a16="http://schemas.microsoft.com/office/drawing/2014/main" val="3275352075"/>
                    </a:ext>
                  </a:extLst>
                </a:gridCol>
              </a:tblGrid>
              <a:tr h="961430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Родительский клуб «Академия компетентного родителя»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09/2024 – 05/2027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Изменение ценностного отношения семьи к детскому саду.  Разработан </a:t>
                      </a:r>
                      <a:r>
                        <a:rPr lang="ru-RU" sz="2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online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- путеводитель по ДОО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6147782"/>
                  </a:ext>
                </a:extLst>
              </a:tr>
              <a:tr h="938490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Клуб для родителей детей с ОВЗ «Для тех, кто рядом»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10/2024 – 05/2027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 кейс коррекционно-педагогической и психологической поддержки семьям с детьми с ОВЗ.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2713240"/>
                  </a:ext>
                </a:extLst>
              </a:tr>
              <a:tr h="2151300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«Горизонт событий»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10/2024 – 05/2027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 методический кейс, включающий не менее 10 интерактивных	форм взаимодействия	с родителями воспитанников, в рамках реализации брендовых мероприятий ДОО: «Сезон искусств», «Венок дружбы», «Театральный сезон», фестиваль творчества для детей с ОВЗ «Сияй»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86654557"/>
                  </a:ext>
                </a:extLst>
              </a:tr>
              <a:tr h="961430"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сетевого взаимодействия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10/2024 – 08/2027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38430" indent="271145" algn="l">
                        <a:spcAft>
                          <a:spcPts val="0"/>
                        </a:spcAft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Заключено 5 долгосрочных договора социального партнерства по реализации брендовых мероприятий ДОО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30283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407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3EBE6E-2BB1-40D4-BEA6-8F6F2CCB1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3435"/>
          </a:xfrm>
        </p:spPr>
        <p:txBody>
          <a:bodyPr/>
          <a:lstStyle/>
          <a:p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к 31.05.2027 г. </a:t>
            </a:r>
            <a:r>
              <a:rPr lang="ru-RU" sz="4000" dirty="0"/>
              <a:t>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C22AB8-88C0-408B-9534-25C1E0A1A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14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1. </a:t>
            </a:r>
            <a:r>
              <a:rPr lang="ru-RU" b="1" dirty="0">
                <a:solidFill>
                  <a:srgbClr val="FF0000"/>
                </a:solidFill>
              </a:rPr>
              <a:t>90 %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родителей</a:t>
            </a:r>
            <a:r>
              <a:rPr lang="ru-RU" dirty="0"/>
              <a:t> (законных представителей), от общего количества семей воспитанников, активно включены в брендовые мероприятия ДОО; </a:t>
            </a:r>
          </a:p>
          <a:p>
            <a:pPr marL="0" indent="0">
              <a:buNone/>
            </a:pPr>
            <a:r>
              <a:rPr lang="ru-RU" dirty="0"/>
              <a:t>2. </a:t>
            </a:r>
            <a:r>
              <a:rPr lang="ru-RU" b="1" dirty="0">
                <a:solidFill>
                  <a:srgbClr val="FF0000"/>
                </a:solidFill>
              </a:rPr>
              <a:t>не менее 45% родителей </a:t>
            </a:r>
            <a:r>
              <a:rPr lang="ru-RU" dirty="0"/>
              <a:t>(законных представителей) от общего количества семей воспитанников выступают организаторами мероприятий театральной направленности, познавательных экскурсий художественно-эстетической направленности и др.; </a:t>
            </a:r>
          </a:p>
          <a:p>
            <a:pPr marL="0" indent="0">
              <a:buNone/>
            </a:pPr>
            <a:r>
              <a:rPr lang="ru-RU" dirty="0"/>
              <a:t>3</a:t>
            </a:r>
            <a:r>
              <a:rPr lang="ru-RU" b="1" dirty="0">
                <a:solidFill>
                  <a:srgbClr val="FF0000"/>
                </a:solidFill>
              </a:rPr>
              <a:t>. заключено </a:t>
            </a:r>
            <a:r>
              <a:rPr lang="ru-RU" dirty="0"/>
              <a:t>не менее </a:t>
            </a:r>
            <a:r>
              <a:rPr lang="ru-RU" b="1" dirty="0">
                <a:solidFill>
                  <a:srgbClr val="FF0000"/>
                </a:solidFill>
              </a:rPr>
              <a:t>5 долгосрочных договоров </a:t>
            </a:r>
            <a:r>
              <a:rPr lang="ru-RU" dirty="0"/>
              <a:t>сетевого взаимодействия с социальными партнерами по направлению бренда ДОО.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4941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472FA0-6A2B-48FA-B144-B1CF62C12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296" y="365125"/>
            <a:ext cx="8569503" cy="1325563"/>
          </a:xfrm>
        </p:spPr>
        <p:txBody>
          <a:bodyPr>
            <a:normAutofit/>
          </a:bodyPr>
          <a:lstStyle/>
          <a:p>
            <a:pPr>
              <a:spcBef>
                <a:spcPts val="5"/>
              </a:spcBef>
            </a:pP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 организации контроля реализации Про</a:t>
            </a:r>
            <a:r>
              <a:rPr lang="ru-RU" sz="2800" b="1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граммы, периодичность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отчета</a:t>
            </a:r>
            <a:r>
              <a:rPr lang="ru-RU" sz="2800" b="1" spc="-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исполните</a:t>
            </a:r>
            <a:r>
              <a:rPr lang="ru-RU" sz="2800" b="1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лей,</a:t>
            </a:r>
            <a: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</a:t>
            </a:r>
            <a:r>
              <a:rPr lang="ru-RU" sz="2800" b="1" spc="-7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предоставления отчетных ма</a:t>
            </a:r>
            <a:r>
              <a:rPr lang="ru-RU" sz="2800" b="1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териалов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7801F0-32A5-484F-B8FB-B98C75929E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71598" cy="4667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7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за ходом реализации Программы осуществляет администрация ДОУ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контроля будут доступны для всех участников образовательного процесса. </a:t>
            </a: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экспертизе качества мероприятий реализуемой Программы будут участвовать администрация, педагоги ДОУ и представители родительского сообщества. </a:t>
            </a:r>
            <a:endParaRPr lang="ru-RU" sz="2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контроля реализации этапов Программы будут использоваться педагогические методы отслеживания результативности деятельности всех участников образовательного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процесса(сбор, анализ статистики, оценка 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достигнутых результатов с периодичностью не реже 1 раз в год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669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DD11B5-BBD7-4108-B479-6CDAE5222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2740601"/>
            <a:ext cx="10515600" cy="1003459"/>
          </a:xfrm>
        </p:spPr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идея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A46CD3-F51C-4003-94BF-3CB8209C8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3698240"/>
            <a:ext cx="10429240" cy="274796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Приобщение детей к искусству – это воспитательно-образовательный процесс, который способствует: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развитию критического и творческого мышления, воображения и творческих способностей;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формированию у детей устойчивой культурной и общественной идентичности.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96CAF5-B1EA-45AD-B9B2-4BCB6875AE94}"/>
              </a:ext>
            </a:extLst>
          </p:cNvPr>
          <p:cNvSpPr txBox="1"/>
          <p:nvPr/>
        </p:nvSpPr>
        <p:spPr>
          <a:xfrm>
            <a:off x="660400" y="309166"/>
            <a:ext cx="1086612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детского сада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создать условия равных стартовых возможностей в развитии творческого потенциала, каждого ребенка в том числе ребенка с ОВЗ, формируя гармоничную личность с богатым внутренним миром, способную к самовыражению, восприятию и созданию прекрасного.</a:t>
            </a:r>
          </a:p>
        </p:txBody>
      </p:sp>
    </p:spTree>
    <p:extLst>
      <p:ext uri="{BB962C8B-B14F-4D97-AF65-F5344CB8AC3E}">
        <p14:creationId xmlns:p14="http://schemas.microsoft.com/office/powerpoint/2010/main" val="1597724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5909" t="-26184" r="-25967" b="-25692"/>
          <a:stretch/>
        </p:blipFill>
        <p:spPr>
          <a:xfrm>
            <a:off x="-3017178" y="-1714500"/>
            <a:ext cx="18288000" cy="10287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E6087D-4145-4DF6-810C-655A1347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Программы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0D7083A-32A3-4231-8CF0-F43C808F5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Обеспечить условия развивающего образовательного пространства ДОО для развития творческого потенциала ребенка дошкольного возраста, в том числе детей с ОВЗ, способствующего его всестороннему развитию, самореализации через искусство.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81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7F1AB1-479D-4980-8BBB-FA46F5DC0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128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Задачи</a:t>
            </a:r>
            <a:r>
              <a:rPr lang="ru-RU" sz="4400" b="1" spc="-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</a:t>
            </a:r>
            <a:r>
              <a:rPr lang="ru-RU" sz="4400" b="1" spc="-3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2FC939-C992-4DBE-B331-CF45B1E7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50240"/>
            <a:ext cx="10515600" cy="589280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98000"/>
              </a:lnSpc>
              <a:spcBef>
                <a:spcPts val="20"/>
              </a:spcBef>
              <a:spcAft>
                <a:spcPts val="0"/>
              </a:spcAft>
              <a:buFont typeface="+mj-lt"/>
              <a:buAutoNum type="arabicPeriod"/>
              <a:tabLst>
                <a:tab pos="268605" algn="l"/>
              </a:tabLst>
            </a:pP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период с 01/2024 по 09/ 2025 года 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систематизировать и включить программно-методический комплект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сопровождения образовательного процесса с включением 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театрализованной деятельности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повышения социально-коммуникативных навыков не менее чем у 95% выпускников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в 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вариативную часть ООП ДО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98000"/>
              </a:lnSpc>
              <a:spcBef>
                <a:spcPts val="20"/>
              </a:spcBef>
              <a:spcAft>
                <a:spcPts val="0"/>
              </a:spcAft>
              <a:buFont typeface="+mj-lt"/>
              <a:buAutoNum type="arabicPeriod"/>
              <a:tabLst>
                <a:tab pos="268605" algn="l"/>
              </a:tabLst>
            </a:pP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период с 01/2024 по 05/2027 гг. создать  и апробировать комплекс программно-методического сопровождения образовательного процесса погружения дошкольника в мир живописи </a:t>
            </a:r>
            <a:r>
              <a:rPr lang="ru-RU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средствами музейной педагогики </a:t>
            </a:r>
            <a:r>
              <a:rPr lang="ru-RU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(учебно-методические пособия, методические рекомендации, искусствоведческие паспорта, банк развивающих технологий, эталонные проекты тематических и интегрированных занятий по приобщению к различным видами и жанрам живописи) с учетом возрастных и психо-физиологических особенностей развития ребенка с 3 до 7 лет. </a:t>
            </a:r>
          </a:p>
        </p:txBody>
      </p:sp>
    </p:spTree>
    <p:extLst>
      <p:ext uri="{BB962C8B-B14F-4D97-AF65-F5344CB8AC3E}">
        <p14:creationId xmlns:p14="http://schemas.microsoft.com/office/powerpoint/2010/main" val="26498269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30E36FC-5F25-4244-87B0-CE41914CE1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560" y="441960"/>
            <a:ext cx="10576560" cy="5974080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40"/>
              </a:spcBef>
              <a:spcAft>
                <a:spcPts val="0"/>
              </a:spcAft>
              <a:buClrTx/>
              <a:buSzTx/>
              <a:buNone/>
              <a:tabLst>
                <a:tab pos="268605" algn="l"/>
              </a:tabLst>
              <a:defRPr/>
            </a:pPr>
            <a:r>
              <a:rPr lang="ru-RU" sz="3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Обеспечить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стабильное функционирование групп компенсирующей направленности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для детей с ОВЗ (нарушением интеллекта, РАС, НОДА).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40"/>
              </a:spcBef>
              <a:spcAft>
                <a:spcPts val="0"/>
              </a:spcAft>
              <a:buClrTx/>
              <a:buSzTx/>
              <a:buNone/>
              <a:tabLst>
                <a:tab pos="268605" algn="l"/>
              </a:tabLs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5. Обеспечить до 2027 года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успешную включенность 75% педагогов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 новым образовательным условиям посредством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модели внутриорганизационного обучения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и развития персонала ДОО;</a:t>
            </a:r>
          </a:p>
          <a:p>
            <a:pPr marL="0" marR="0" lvl="0" indent="0" algn="l" defTabSz="914400" rtl="0" eaLnBrk="1" fontAlgn="auto" latinLnBrk="0" hangingPunct="1">
              <a:lnSpc>
                <a:spcPct val="98000"/>
              </a:lnSpc>
              <a:spcBef>
                <a:spcPts val="40"/>
              </a:spcBef>
              <a:spcAft>
                <a:spcPts val="0"/>
              </a:spcAft>
              <a:buClrTx/>
              <a:buSzTx/>
              <a:buNone/>
              <a:tabLst>
                <a:tab pos="268605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kumimoji="0" lang="ru-RU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Обеспечить</a:t>
            </a:r>
            <a:r>
              <a:rPr kumimoji="0" lang="ru-RU" b="1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90</a:t>
            </a:r>
            <a:r>
              <a:rPr kumimoji="0" lang="ru-RU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%</a:t>
            </a:r>
            <a:r>
              <a:rPr kumimoji="0" lang="ru-RU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включенность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семей</a:t>
            </a:r>
            <a:r>
              <a:rPr kumimoji="0" lang="ru-RU" b="1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воспитанников ДОО в образовательный процесс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по средствам</a:t>
            </a:r>
            <a:r>
              <a:rPr kumimoji="0" lang="ru-RU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эффективных</a:t>
            </a:r>
            <a:r>
              <a:rPr kumimoji="0" lang="ru-RU" b="0" i="0" u="none" strike="noStrike" kern="1200" cap="none" spc="2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форм взаимодействия.</a:t>
            </a:r>
          </a:p>
          <a:p>
            <a:pPr marL="0" marR="0" lvl="0" indent="0" algn="l" defTabSz="914400" rtl="0" eaLnBrk="1" fontAlgn="auto" latinLnBrk="0" hangingPunct="1">
              <a:lnSpc>
                <a:spcPct val="97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>
                <a:tab pos="269240" algn="l"/>
              </a:tabLst>
              <a:defRPr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Обеспечить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100% удовлетворенность родителей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(законных представителей) качеством образовательного процесса, его доступности и открытости для всех участников образовательных отношений.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7.  К 09/2027 заключить 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не менее 5 долгосрочных договоров сетевого взаимодействия с социальными партнерами 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 направлению бренда ДОО.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3626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143BB-BC01-495E-B6CE-D79BD4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77880" cy="68135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механизмы реализации Программы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F288193-055C-4918-8294-5827E37B63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174929"/>
              </p:ext>
            </p:extLst>
          </p:nvPr>
        </p:nvGraphicFramePr>
        <p:xfrm>
          <a:off x="264160" y="1198880"/>
          <a:ext cx="11927840" cy="4998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97018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0F6D3F-4340-44BD-A918-E355C0C7E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1366"/>
          </a:xfrm>
        </p:spPr>
        <p:txBody>
          <a:bodyPr>
            <a:normAutofit fontScale="90000"/>
          </a:bodyPr>
          <a:lstStyle/>
          <a:p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Основные механизмы</a:t>
            </a:r>
            <a:r>
              <a:rPr lang="ru-RU" sz="4400" b="1" spc="-7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реализации </a:t>
            </a:r>
            <a:r>
              <a:rPr lang="ru-RU" sz="44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FB277D-5A75-4341-A093-AAE1FA0BDA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6492"/>
            <a:ext cx="10515600" cy="5026382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музейная педагогика, как средство развития социально-коммуникативных компетенций детей старшего дошкольного возраста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театрализованная деятельность, как средство развития социально-коммуникативных навыков детей дошкольного возраста.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уровневой дифференциации в работе с детьми с ОВЗ.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образовательные и методические системы, цифровые мониторинги освоения образовательной программы ДОУ;</a:t>
            </a:r>
          </a:p>
          <a:p>
            <a:pPr marL="514350" indent="-514350">
              <a:buAutoNum type="arabicPeriod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 с социальными партнерами.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48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2238E5-9EDD-4B80-93DA-233139EEC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9080" cy="65087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проекты Программы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909C931-8CF8-49C3-BF2E-60125D3D24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3401276"/>
              </p:ext>
            </p:extLst>
          </p:nvPr>
        </p:nvGraphicFramePr>
        <p:xfrm>
          <a:off x="416560" y="1188720"/>
          <a:ext cx="11541760" cy="52323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15402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793" y="-1713422"/>
            <a:ext cx="18289585" cy="1028484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F07FDD-1D32-4FEA-BA48-C2BD5F61A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41755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СТУПЕНИ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внутриорганизационной системы повышения педагогической компетентности кадров путем освоения современных методов решения профессиональных задач без отрыва от работы по индивидуальным формам обучения.</a:t>
            </a:r>
            <a:b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000" dirty="0"/>
          </a:p>
        </p:txBody>
      </p:sp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F88C6022-A803-4296-B25C-FDB097E669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9907233"/>
              </p:ext>
            </p:extLst>
          </p:nvPr>
        </p:nvGraphicFramePr>
        <p:xfrm>
          <a:off x="990603" y="1706880"/>
          <a:ext cx="10515597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2804925142"/>
                    </a:ext>
                  </a:extLst>
                </a:gridCol>
                <a:gridCol w="1732281">
                  <a:extLst>
                    <a:ext uri="{9D8B030D-6E8A-4147-A177-3AD203B41FA5}">
                      <a16:colId xmlns:a16="http://schemas.microsoft.com/office/drawing/2014/main" val="3659013978"/>
                    </a:ext>
                  </a:extLst>
                </a:gridCol>
                <a:gridCol w="5278117">
                  <a:extLst>
                    <a:ext uri="{9D8B030D-6E8A-4147-A177-3AD203B41FA5}">
                      <a16:colId xmlns:a16="http://schemas.microsoft.com/office/drawing/2014/main" val="4172744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0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Мониторинг профессиональных дефицитов педагогов и возможностей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03.2025 год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Определены индивидуальные траектории </a:t>
                      </a:r>
                    </a:p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/маршруты проф. обучения составлен план развития кадров:</a:t>
                      </a:r>
                    </a:p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Новичок - Педагог 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–  </a:t>
                      </a: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Мастер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20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Умникум</a:t>
                      </a: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095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 «Всеобуч»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11\2024- 05/2027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 электронный методический кабинет, как информационно методический центр сопровождения педагога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2142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 «Конфета счастья»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09/2024</a:t>
                      </a:r>
                    </a:p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- 05/2025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 кейс по профилактике проф. выгорания «В ресурсе», по профилактике и решению конфликтных ситуаций «СТОП конфликт»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165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Школа цифрового педагога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10/2024</a:t>
                      </a:r>
                    </a:p>
                    <a:p>
                      <a:pPr>
                        <a:tabLst>
                          <a:tab pos="587375" algn="l"/>
                        </a:tabLs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- 05/2025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 цифровой образовательный продукт к проекту «Картинная галерея в детском саду»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90466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93089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49563</TotalTime>
  <Words>1428</Words>
  <Application>Microsoft Office PowerPoint</Application>
  <PresentationFormat>Широкоэкранный</PresentationFormat>
  <Paragraphs>143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Программа развития муниципального автономного дошкольного образовательного учреждения «Кондратовский детский сад «Акварельки» на период 2024-2027 годы</vt:lpstr>
      <vt:lpstr>Основная идея</vt:lpstr>
      <vt:lpstr>Цель Программы</vt:lpstr>
      <vt:lpstr>Задачи Программы</vt:lpstr>
      <vt:lpstr>Презентация PowerPoint</vt:lpstr>
      <vt:lpstr>Основные механизмы реализации Программы</vt:lpstr>
      <vt:lpstr>Основные механизмы реализации Программы</vt:lpstr>
      <vt:lpstr>Основные проекты Программы</vt:lpstr>
      <vt:lpstr>СТУПЕНИ Создание внутриорганизационной системы повышения педагогической компетентности кадров путем освоения современных методов решения профессиональных задач без отрыва от работы по индивидуальным формам обучения. </vt:lpstr>
      <vt:lpstr>Презентация PowerPoint</vt:lpstr>
      <vt:lpstr>Картинная галерея в детском саду Разработать и апробировать методический кейс «Приобщение детей к искусству» включающий: методические рекомендации, сценарии экскурсий, конспекты образовательной деятельности, цифровой образовательный продукт (квесты, интерактивные дидактические игры и др.) образовательные события с детьми и родителями (законными представителями). Обеспечить включенность всех участников образовательного процесса в том числе детей с ОВЗ в образовательные мероприятия в рамках реализации проекта. </vt:lpstr>
      <vt:lpstr>Презентация PowerPoint</vt:lpstr>
      <vt:lpstr>Результат к 31.05.2027 г. </vt:lpstr>
      <vt:lpstr>МЫ ВМЕСТЕ Обновление модели взаимодействия детского сада с родительской общественностью и социальными партнерами.</vt:lpstr>
      <vt:lpstr>Результат к 31.05.2027 г.  </vt:lpstr>
      <vt:lpstr>Система организации контроля реализации Программы, периодичность отчета исполнителей, срок предоставления отчетных материалов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развития муниципального автономного дошкольного образовательного учреждения «Кондратовский детский сад «Акварельки» на период 2024-2027 годы</dc:title>
  <dc:creator>Оксана</dc:creator>
  <cp:lastModifiedBy>Оксана</cp:lastModifiedBy>
  <cp:revision>32</cp:revision>
  <dcterms:created xsi:type="dcterms:W3CDTF">2024-10-08T06:24:41Z</dcterms:created>
  <dcterms:modified xsi:type="dcterms:W3CDTF">2026-03-18T13:04:02Z</dcterms:modified>
</cp:coreProperties>
</file>